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5" r:id="rId3"/>
    <p:sldId id="290" r:id="rId4"/>
    <p:sldId id="291" r:id="rId5"/>
    <p:sldId id="297" r:id="rId6"/>
    <p:sldId id="293" r:id="rId7"/>
    <p:sldId id="294" r:id="rId8"/>
    <p:sldId id="298" r:id="rId9"/>
    <p:sldId id="299" r:id="rId10"/>
    <p:sldId id="29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01" r:id="rId25"/>
    <p:sldId id="300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F055-188F-4283-8469-7FEA4F79353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275.png"/><Relationship Id="rId12" Type="http://schemas.openxmlformats.org/officeDocument/2006/relationships/image" Target="../media/image59.png"/><Relationship Id="rId2" Type="http://schemas.openxmlformats.org/officeDocument/2006/relationships/image" Target="../media/image5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278.png"/><Relationship Id="rId9" Type="http://schemas.openxmlformats.org/officeDocument/2006/relationships/image" Target="../media/image277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3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67.png"/><Relationship Id="rId17" Type="http://schemas.openxmlformats.org/officeDocument/2006/relationships/image" Target="../media/image82.png"/><Relationship Id="rId2" Type="http://schemas.openxmlformats.org/officeDocument/2006/relationships/image" Target="../media/image16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7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65.png"/><Relationship Id="rId4" Type="http://schemas.openxmlformats.org/officeDocument/2006/relationships/image" Target="../media/image70.png"/><Relationship Id="rId9" Type="http://schemas.openxmlformats.org/officeDocument/2006/relationships/image" Target="../media/image1690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1.wmf"/><Relationship Id="rId3" Type="http://schemas.openxmlformats.org/officeDocument/2006/relationships/image" Target="../media/image63.png"/><Relationship Id="rId7" Type="http://schemas.openxmlformats.org/officeDocument/2006/relationships/image" Target="../media/image631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11" Type="http://schemas.openxmlformats.org/officeDocument/2006/relationships/image" Target="../media/image50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1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0" Type="http://schemas.openxmlformats.org/officeDocument/2006/relationships/image" Target="../media/image70.jpeg"/><Relationship Id="rId4" Type="http://schemas.openxmlformats.org/officeDocument/2006/relationships/image" Target="../media/image310.png"/><Relationship Id="rId9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1.png"/><Relationship Id="rId18" Type="http://schemas.openxmlformats.org/officeDocument/2006/relationships/image" Target="../media/image170.png"/><Relationship Id="rId3" Type="http://schemas.openxmlformats.org/officeDocument/2006/relationships/image" Target="../media/image1110.png"/><Relationship Id="rId17" Type="http://schemas.openxmlformats.org/officeDocument/2006/relationships/image" Target="../media/image161.png"/><Relationship Id="rId2" Type="http://schemas.openxmlformats.org/officeDocument/2006/relationships/image" Target="../media/image1010.png"/><Relationship Id="rId16" Type="http://schemas.openxmlformats.org/officeDocument/2006/relationships/image" Target="../media/image1510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84.png"/><Relationship Id="rId19" Type="http://schemas.openxmlformats.org/officeDocument/2006/relationships/image" Target="../media/image180.png"/><Relationship Id="rId10" Type="http://schemas.openxmlformats.org/officeDocument/2006/relationships/image" Target="../media/image200.png"/><Relationship Id="rId4" Type="http://schemas.openxmlformats.org/officeDocument/2006/relationships/image" Target="../media/image1210.png"/><Relationship Id="rId14" Type="http://schemas.openxmlformats.org/officeDocument/2006/relationships/image" Target="../media/image75.png"/><Relationship Id="rId9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0.png"/><Relationship Id="rId3" Type="http://schemas.openxmlformats.org/officeDocument/2006/relationships/image" Target="../media/image221.png"/><Relationship Id="rId21" Type="http://schemas.openxmlformats.org/officeDocument/2006/relationships/image" Target="../media/image90.png"/><Relationship Id="rId17" Type="http://schemas.openxmlformats.org/officeDocument/2006/relationships/image" Target="../media/image271.png"/><Relationship Id="rId25" Type="http://schemas.openxmlformats.org/officeDocument/2006/relationships/image" Target="../media/image94.png"/><Relationship Id="rId2" Type="http://schemas.openxmlformats.org/officeDocument/2006/relationships/image" Target="../media/image210.png"/><Relationship Id="rId16" Type="http://schemas.openxmlformats.org/officeDocument/2006/relationships/image" Target="../media/image260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24" Type="http://schemas.openxmlformats.org/officeDocument/2006/relationships/image" Target="../media/image93.png"/><Relationship Id="rId5" Type="http://schemas.openxmlformats.org/officeDocument/2006/relationships/image" Target="../media/image240.png"/><Relationship Id="rId23" Type="http://schemas.openxmlformats.org/officeDocument/2006/relationships/image" Target="../media/image92.png"/><Relationship Id="rId19" Type="http://schemas.openxmlformats.org/officeDocument/2006/relationships/image" Target="../media/image290.png"/><Relationship Id="rId4" Type="http://schemas.openxmlformats.org/officeDocument/2006/relationships/image" Target="../media/image230.png"/><Relationship Id="rId22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11" Type="http://schemas.openxmlformats.org/officeDocument/2006/relationships/image" Target="../media/image511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3" Type="http://schemas.openxmlformats.org/officeDocument/2006/relationships/image" Target="../media/image530.png"/><Relationship Id="rId21" Type="http://schemas.openxmlformats.org/officeDocument/2006/relationships/image" Target="../media/image710.png"/><Relationship Id="rId7" Type="http://schemas.openxmlformats.org/officeDocument/2006/relationships/image" Target="../media/image57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611.png"/><Relationship Id="rId5" Type="http://schemas.openxmlformats.org/officeDocument/2006/relationships/image" Target="../media/image78.png"/><Relationship Id="rId15" Type="http://schemas.openxmlformats.org/officeDocument/2006/relationships/image" Target="../media/image650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3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12" Type="http://schemas.openxmlformats.org/officeDocument/2006/relationships/image" Target="../media/image820.png"/><Relationship Id="rId2" Type="http://schemas.openxmlformats.org/officeDocument/2006/relationships/image" Target="../media/image72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10.png"/><Relationship Id="rId5" Type="http://schemas.openxmlformats.org/officeDocument/2006/relationships/image" Target="../media/image770.png"/><Relationship Id="rId15" Type="http://schemas.openxmlformats.org/officeDocument/2006/relationships/image" Target="../media/image79.png"/><Relationship Id="rId10" Type="http://schemas.openxmlformats.org/officeDocument/2006/relationships/image" Target="../media/image790.png"/><Relationship Id="rId4" Type="http://schemas.openxmlformats.org/officeDocument/2006/relationships/image" Target="../media/image740.png"/><Relationship Id="rId9" Type="http://schemas.openxmlformats.org/officeDocument/2006/relationships/image" Target="../media/image760.png"/><Relationship Id="rId1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5" Type="http://schemas.openxmlformats.org/officeDocument/2006/relationships/image" Target="../media/image870.png"/><Relationship Id="rId10" Type="http://schemas.openxmlformats.org/officeDocument/2006/relationships/image" Target="../media/image960.png"/><Relationship Id="rId4" Type="http://schemas.openxmlformats.org/officeDocument/2006/relationships/image" Target="../media/image900.png"/><Relationship Id="rId9" Type="http://schemas.openxmlformats.org/officeDocument/2006/relationships/image" Target="../media/image9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26" Type="http://schemas.openxmlformats.org/officeDocument/2006/relationships/image" Target="../media/image106.png"/><Relationship Id="rId3" Type="http://schemas.openxmlformats.org/officeDocument/2006/relationships/image" Target="../media/image98.png"/><Relationship Id="rId21" Type="http://schemas.openxmlformats.org/officeDocument/2006/relationships/image" Target="../media/image1070.png"/><Relationship Id="rId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0.png"/><Relationship Id="rId24" Type="http://schemas.openxmlformats.org/officeDocument/2006/relationships/image" Target="../media/image104.png"/><Relationship Id="rId5" Type="http://schemas.openxmlformats.org/officeDocument/2006/relationships/image" Target="../media/image99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95.png"/><Relationship Id="rId22" Type="http://schemas.openxmlformats.org/officeDocument/2006/relationships/image" Target="../media/image100.png"/><Relationship Id="rId27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24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13.png"/><Relationship Id="rId14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85.png"/><Relationship Id="rId3" Type="http://schemas.openxmlformats.org/officeDocument/2006/relationships/image" Target="../media/image1340.png"/><Relationship Id="rId7" Type="http://schemas.openxmlformats.org/officeDocument/2006/relationships/image" Target="../media/image140.png"/><Relationship Id="rId12" Type="http://schemas.openxmlformats.org/officeDocument/2006/relationships/image" Target="../media/image144.png"/><Relationship Id="rId2" Type="http://schemas.openxmlformats.org/officeDocument/2006/relationships/image" Target="../media/image136.png"/><Relationship Id="rId16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45.png"/><Relationship Id="rId5" Type="http://schemas.openxmlformats.org/officeDocument/2006/relationships/image" Target="../media/image138.png"/><Relationship Id="rId15" Type="http://schemas.openxmlformats.org/officeDocument/2006/relationships/image" Target="../media/image147.png"/><Relationship Id="rId10" Type="http://schemas.openxmlformats.org/officeDocument/2006/relationships/image" Target="../media/image141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Relationship Id="rId14" Type="http://schemas.openxmlformats.org/officeDocument/2006/relationships/image" Target="../media/image14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6.png"/><Relationship Id="rId3" Type="http://schemas.openxmlformats.org/officeDocument/2006/relationships/image" Target="../media/image150.png"/><Relationship Id="rId21" Type="http://schemas.openxmlformats.org/officeDocument/2006/relationships/image" Target="../media/image169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5.png"/><Relationship Id="rId2" Type="http://schemas.openxmlformats.org/officeDocument/2006/relationships/image" Target="../media/image149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3.png"/><Relationship Id="rId10" Type="http://schemas.openxmlformats.org/officeDocument/2006/relationships/image" Target="../media/image157.png"/><Relationship Id="rId19" Type="http://schemas.openxmlformats.org/officeDocument/2006/relationships/image" Target="../media/image16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2.png"/><Relationship Id="rId22" Type="http://schemas.openxmlformats.org/officeDocument/2006/relationships/image" Target="../media/image1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26" Type="http://schemas.openxmlformats.org/officeDocument/2006/relationships/image" Target="../media/image188.png"/><Relationship Id="rId21" Type="http://schemas.openxmlformats.org/officeDocument/2006/relationships/image" Target="../media/image1830.png"/><Relationship Id="rId7" Type="http://schemas.openxmlformats.org/officeDocument/2006/relationships/image" Target="../media/image1720.png"/><Relationship Id="rId12" Type="http://schemas.openxmlformats.org/officeDocument/2006/relationships/image" Target="../media/image177.png"/><Relationship Id="rId17" Type="http://schemas.openxmlformats.org/officeDocument/2006/relationships/image" Target="../media/image183.png"/><Relationship Id="rId25" Type="http://schemas.openxmlformats.org/officeDocument/2006/relationships/image" Target="../media/image187.png"/><Relationship Id="rId2" Type="http://schemas.openxmlformats.org/officeDocument/2006/relationships/image" Target="../media/image172.png"/><Relationship Id="rId16" Type="http://schemas.openxmlformats.org/officeDocument/2006/relationships/image" Target="../media/image182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6.png"/><Relationship Id="rId24" Type="http://schemas.openxmlformats.org/officeDocument/2006/relationships/image" Target="../media/image186.png"/><Relationship Id="rId32" Type="http://schemas.openxmlformats.org/officeDocument/2006/relationships/image" Target="../media/image195.png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image" Target="../media/image191.png"/><Relationship Id="rId10" Type="http://schemas.openxmlformats.org/officeDocument/2006/relationships/image" Target="../media/image175.png"/><Relationship Id="rId31" Type="http://schemas.openxmlformats.org/officeDocument/2006/relationships/image" Target="../media/image194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Relationship Id="rId30" Type="http://schemas.openxmlformats.org/officeDocument/2006/relationships/image" Target="../media/image1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1590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158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1570.png"/><Relationship Id="rId5" Type="http://schemas.openxmlformats.org/officeDocument/2006/relationships/image" Target="../media/image199.png"/><Relationship Id="rId15" Type="http://schemas.openxmlformats.org/officeDocument/2006/relationships/image" Target="../media/image1610.png"/><Relationship Id="rId10" Type="http://schemas.openxmlformats.org/officeDocument/2006/relationships/image" Target="../media/image1560.png"/><Relationship Id="rId4" Type="http://schemas.openxmlformats.org/officeDocument/2006/relationships/image" Target="../media/image198.png"/><Relationship Id="rId9" Type="http://schemas.openxmlformats.org/officeDocument/2006/relationships/image" Target="../media/image1550.png"/><Relationship Id="rId14" Type="http://schemas.openxmlformats.org/officeDocument/2006/relationships/image" Target="../media/image2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image" Target="../media/image22.png"/><Relationship Id="rId21" Type="http://schemas.openxmlformats.org/officeDocument/2006/relationships/image" Target="../media/image2230.png"/><Relationship Id="rId17" Type="http://schemas.openxmlformats.org/officeDocument/2006/relationships/image" Target="../media/image2190.png"/><Relationship Id="rId25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0.png"/><Relationship Id="rId15" Type="http://schemas.openxmlformats.org/officeDocument/2006/relationships/image" Target="../media/image234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9" Type="http://schemas.openxmlformats.org/officeDocument/2006/relationships/image" Target="../media/image26.png"/><Relationship Id="rId4" Type="http://schemas.openxmlformats.org/officeDocument/2006/relationships/image" Target="../media/image23.png"/><Relationship Id="rId14" Type="http://schemas.openxmlformats.org/officeDocument/2006/relationships/image" Target="../media/image2160.png"/><Relationship Id="rId22" Type="http://schemas.openxmlformats.org/officeDocument/2006/relationships/image" Target="../media/image28.png"/><Relationship Id="rId3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260.png"/><Relationship Id="rId26" Type="http://schemas.openxmlformats.org/officeDocument/2006/relationships/oleObject" Target="../embeddings/oleObject3.bin"/><Relationship Id="rId21" Type="http://schemas.openxmlformats.org/officeDocument/2006/relationships/image" Target="../media/image45.png"/><Relationship Id="rId34" Type="http://schemas.openxmlformats.org/officeDocument/2006/relationships/image" Target="../media/image18.wmf"/><Relationship Id="rId17" Type="http://schemas.openxmlformats.org/officeDocument/2006/relationships/image" Target="../media/image2250.png"/><Relationship Id="rId25" Type="http://schemas.openxmlformats.org/officeDocument/2006/relationships/image" Target="../media/image15.wmf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280.png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330.png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4.bin"/><Relationship Id="rId19" Type="http://schemas.openxmlformats.org/officeDocument/2006/relationships/image" Target="../media/image2270.png"/><Relationship Id="rId31" Type="http://schemas.openxmlformats.org/officeDocument/2006/relationships/image" Target="../media/image2320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16.wmf"/><Relationship Id="rId30" Type="http://schemas.openxmlformats.org/officeDocument/2006/relationships/image" Target="../media/image2290.png"/><Relationship Id="rId35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12" Type="http://schemas.openxmlformats.org/officeDocument/2006/relationships/image" Target="../media/image2500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image" Target="../media/image249.png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48.png"/><Relationship Id="rId4" Type="http://schemas.openxmlformats.org/officeDocument/2006/relationships/image" Target="../media/image41.png"/><Relationship Id="rId14" Type="http://schemas.openxmlformats.org/officeDocument/2006/relationships/image" Target="../media/image252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6.png"/><Relationship Id="rId3" Type="http://schemas.openxmlformats.org/officeDocument/2006/relationships/image" Target="../media/image53.png"/><Relationship Id="rId21" Type="http://schemas.openxmlformats.org/officeDocument/2006/relationships/image" Target="../media/image55.png"/><Relationship Id="rId17" Type="http://schemas.openxmlformats.org/officeDocument/2006/relationships/image" Target="../media/image2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4.pn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15" Type="http://schemas.openxmlformats.org/officeDocument/2006/relationships/image" Target="../media/image253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22.wmf"/><Relationship Id="rId17" Type="http://schemas.openxmlformats.org/officeDocument/2006/relationships/image" Target="../media/image270.png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9.png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4" Type="http://schemas.openxmlformats.org/officeDocument/2006/relationships/oleObject" Target="../embeddings/oleObject11.bin"/><Relationship Id="rId15" Type="http://schemas.openxmlformats.org/officeDocument/2006/relationships/image" Target="../media/image268.png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13.bin"/><Relationship Id="rId19" Type="http://schemas.openxmlformats.org/officeDocument/2006/relationships/image" Target="../media/image21.wmf"/><Relationship Id="rId14" Type="http://schemas.openxmlformats.org/officeDocument/2006/relationships/image" Target="../media/image267.png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553118" y="5995987"/>
            <a:ext cx="6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4:  </a:t>
            </a:r>
            <a:r>
              <a:rPr lang="en-US" sz="2000" b="1" dirty="0" err="1" smtClean="0">
                <a:solidFill>
                  <a:srgbClr val="003399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-Landau Theory</a:t>
            </a:r>
            <a:endParaRPr lang="en-US" sz="2000" b="1" dirty="0">
              <a:solidFill>
                <a:srgbClr val="003399"/>
              </a:solidFill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37613" y="1236053"/>
            <a:ext cx="101015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Start discussion of how to understand the superconducting state</a:t>
            </a:r>
          </a:p>
          <a:p>
            <a:pPr>
              <a:spcAft>
                <a:spcPts val="12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Present four phenomenological approaches:	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 Thermodynamics picture --- motivated by early experiments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 Order parameter picture --- the </a:t>
            </a:r>
            <a:r>
              <a:rPr lang="en-US" dirty="0" err="1">
                <a:ea typeface="Cambria Math" panose="02040503050406030204" pitchFamily="18" charset="0"/>
              </a:rPr>
              <a:t>Gorter</a:t>
            </a:r>
            <a:r>
              <a:rPr lang="en-US" dirty="0">
                <a:ea typeface="Cambria Math" panose="02040503050406030204" pitchFamily="18" charset="0"/>
              </a:rPr>
              <a:t>-Casimir </a:t>
            </a:r>
            <a:r>
              <a:rPr lang="en-US" dirty="0" smtClean="0">
                <a:ea typeface="Cambria Math" panose="02040503050406030204" pitchFamily="18" charset="0"/>
              </a:rPr>
              <a:t>“two-fluid” model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 Electrodynamics picture --- the London equations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 Non-local electrodynamics model --- the </a:t>
            </a:r>
            <a:r>
              <a:rPr lang="en-US" dirty="0" err="1" smtClean="0">
                <a:ea typeface="Cambria Math" panose="02040503050406030204" pitchFamily="18" charset="0"/>
              </a:rPr>
              <a:t>Pippard</a:t>
            </a:r>
            <a:r>
              <a:rPr lang="en-US" dirty="0" smtClean="0">
                <a:ea typeface="Cambria Math" panose="02040503050406030204" pitchFamily="18" charset="0"/>
              </a:rPr>
              <a:t> extension to the London equations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21707" y="246965"/>
            <a:ext cx="64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3:  Models and theories of superconductivity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4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Tuesday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040" y="6079911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8114" y="240631"/>
                <a:ext cx="5235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Normal state: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14" y="240631"/>
                <a:ext cx="5235658" cy="369332"/>
              </a:xfrm>
              <a:prstGeom prst="rect">
                <a:avLst/>
              </a:prstGeom>
              <a:blipFill>
                <a:blip r:embed="rId2"/>
                <a:stretch>
                  <a:fillRect l="-9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06597" y="609893"/>
            <a:ext cx="138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phonons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6515" y="2076441"/>
            <a:ext cx="4305539" cy="1953501"/>
            <a:chOff x="1304061" y="2200274"/>
            <a:chExt cx="5223617" cy="265571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57388" y="2424113"/>
              <a:ext cx="0" cy="20907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57388" y="4505325"/>
              <a:ext cx="41005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957388" y="2214563"/>
              <a:ext cx="3633787" cy="2290762"/>
            </a:xfrm>
            <a:custGeom>
              <a:avLst/>
              <a:gdLst>
                <a:gd name="connsiteX0" fmla="*/ 0 w 3633787"/>
                <a:gd name="connsiteY0" fmla="*/ 2290762 h 2290762"/>
                <a:gd name="connsiteX1" fmla="*/ 790575 w 3633787"/>
                <a:gd name="connsiteY1" fmla="*/ 1919287 h 2290762"/>
                <a:gd name="connsiteX2" fmla="*/ 2076450 w 3633787"/>
                <a:gd name="connsiteY2" fmla="*/ 1209675 h 2290762"/>
                <a:gd name="connsiteX3" fmla="*/ 3633787 w 3633787"/>
                <a:gd name="connsiteY3" fmla="*/ 0 h 2290762"/>
                <a:gd name="connsiteX0" fmla="*/ 0 w 3633787"/>
                <a:gd name="connsiteY0" fmla="*/ 2290762 h 2290762"/>
                <a:gd name="connsiteX1" fmla="*/ 809625 w 3633787"/>
                <a:gd name="connsiteY1" fmla="*/ 1928812 h 2290762"/>
                <a:gd name="connsiteX2" fmla="*/ 2076450 w 3633787"/>
                <a:gd name="connsiteY2" fmla="*/ 1209675 h 2290762"/>
                <a:gd name="connsiteX3" fmla="*/ 3633787 w 3633787"/>
                <a:gd name="connsiteY3" fmla="*/ 0 h 22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3787" h="2290762">
                  <a:moveTo>
                    <a:pt x="0" y="2290762"/>
                  </a:moveTo>
                  <a:cubicBezTo>
                    <a:pt x="222250" y="2195115"/>
                    <a:pt x="463550" y="2108993"/>
                    <a:pt x="809625" y="1928812"/>
                  </a:cubicBezTo>
                  <a:cubicBezTo>
                    <a:pt x="1155700" y="1748631"/>
                    <a:pt x="1605756" y="1531144"/>
                    <a:pt x="2076450" y="1209675"/>
                  </a:cubicBezTo>
                  <a:cubicBezTo>
                    <a:pt x="2547144" y="888206"/>
                    <a:pt x="3092053" y="444897"/>
                    <a:pt x="3633787" y="0"/>
                  </a:cubicBezTo>
                </a:path>
              </a:pathLst>
            </a:custGeom>
            <a:noFill/>
            <a:ln w="2540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62150" y="2200274"/>
              <a:ext cx="2714625" cy="2300287"/>
            </a:xfrm>
            <a:custGeom>
              <a:avLst/>
              <a:gdLst>
                <a:gd name="connsiteX0" fmla="*/ 0 w 2762250"/>
                <a:gd name="connsiteY0" fmla="*/ 2409825 h 2409825"/>
                <a:gd name="connsiteX1" fmla="*/ 366712 w 2762250"/>
                <a:gd name="connsiteY1" fmla="*/ 2328863 h 2409825"/>
                <a:gd name="connsiteX2" fmla="*/ 933450 w 2762250"/>
                <a:gd name="connsiteY2" fmla="*/ 2190750 h 2409825"/>
                <a:gd name="connsiteX3" fmla="*/ 1423987 w 2762250"/>
                <a:gd name="connsiteY3" fmla="*/ 1947863 h 2409825"/>
                <a:gd name="connsiteX4" fmla="*/ 2038350 w 2762250"/>
                <a:gd name="connsiteY4" fmla="*/ 1333500 h 2409825"/>
                <a:gd name="connsiteX5" fmla="*/ 2262187 w 2762250"/>
                <a:gd name="connsiteY5" fmla="*/ 952500 h 2409825"/>
                <a:gd name="connsiteX6" fmla="*/ 2762250 w 2762250"/>
                <a:gd name="connsiteY6" fmla="*/ 0 h 2409825"/>
                <a:gd name="connsiteX0" fmla="*/ 0 w 2762250"/>
                <a:gd name="connsiteY0" fmla="*/ 2409825 h 2409825"/>
                <a:gd name="connsiteX1" fmla="*/ 366712 w 2762250"/>
                <a:gd name="connsiteY1" fmla="*/ 2328863 h 2409825"/>
                <a:gd name="connsiteX2" fmla="*/ 933450 w 2762250"/>
                <a:gd name="connsiteY2" fmla="*/ 2190750 h 2409825"/>
                <a:gd name="connsiteX3" fmla="*/ 1533525 w 2762250"/>
                <a:gd name="connsiteY3" fmla="*/ 1871663 h 2409825"/>
                <a:gd name="connsiteX4" fmla="*/ 2038350 w 2762250"/>
                <a:gd name="connsiteY4" fmla="*/ 1333500 h 2409825"/>
                <a:gd name="connsiteX5" fmla="*/ 2262187 w 2762250"/>
                <a:gd name="connsiteY5" fmla="*/ 952500 h 2409825"/>
                <a:gd name="connsiteX6" fmla="*/ 2762250 w 2762250"/>
                <a:gd name="connsiteY6" fmla="*/ 0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0" h="2409825">
                  <a:moveTo>
                    <a:pt x="0" y="2409825"/>
                  </a:moveTo>
                  <a:lnTo>
                    <a:pt x="366712" y="2328863"/>
                  </a:lnTo>
                  <a:cubicBezTo>
                    <a:pt x="522287" y="2292351"/>
                    <a:pt x="738981" y="2266950"/>
                    <a:pt x="933450" y="2190750"/>
                  </a:cubicBezTo>
                  <a:cubicBezTo>
                    <a:pt x="1127919" y="2114550"/>
                    <a:pt x="1349375" y="2014538"/>
                    <a:pt x="1533525" y="1871663"/>
                  </a:cubicBezTo>
                  <a:cubicBezTo>
                    <a:pt x="1717675" y="1728788"/>
                    <a:pt x="1916906" y="1486694"/>
                    <a:pt x="2038350" y="1333500"/>
                  </a:cubicBezTo>
                  <a:cubicBezTo>
                    <a:pt x="2159794" y="1180306"/>
                    <a:pt x="2141537" y="1174750"/>
                    <a:pt x="2262187" y="952500"/>
                  </a:cubicBezTo>
                  <a:cubicBezTo>
                    <a:pt x="2382837" y="730250"/>
                    <a:pt x="2572543" y="365125"/>
                    <a:pt x="276225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6"/>
            </p:cNvCxnSpPr>
            <p:nvPr/>
          </p:nvCxnSpPr>
          <p:spPr>
            <a:xfrm flipH="1">
              <a:off x="4662488" y="2200274"/>
              <a:ext cx="14287" cy="231933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V="1">
              <a:off x="1962150" y="4133850"/>
              <a:ext cx="1795463" cy="36671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4061" y="3192483"/>
                  <a:ext cx="2008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061" y="3192483"/>
                  <a:ext cx="20088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4444" r="-40741" b="-4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830763" y="2478345"/>
                  <a:ext cx="2719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763" y="2478345"/>
                  <a:ext cx="2719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0" r="-44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42490" y="4578985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490" y="4578985"/>
                  <a:ext cx="25904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930" r="-232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31855" y="4362061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855" y="4362061"/>
                  <a:ext cx="1958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125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497638" y="2285613"/>
                  <a:ext cx="3173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7638" y="2285613"/>
                  <a:ext cx="31733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9231" r="-576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5743772" y="4572393"/>
            <a:ext cx="5567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Preview of BCS</a:t>
            </a:r>
            <a:r>
              <a:rPr lang="en-US" dirty="0" smtClean="0"/>
              <a:t>: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67067" y="609893"/>
            <a:ext cx="105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electrons</a:t>
            </a:r>
            <a:endParaRPr lang="en-US" dirty="0">
              <a:solidFill>
                <a:srgbClr val="00339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8219" y="4518725"/>
            <a:ext cx="3997696" cy="1690958"/>
            <a:chOff x="686846" y="3723670"/>
            <a:chExt cx="7003498" cy="1690958"/>
          </a:xfrm>
        </p:grpSpPr>
        <p:sp>
          <p:nvSpPr>
            <p:cNvPr id="17" name="TextBox 16"/>
            <p:cNvSpPr txBox="1"/>
            <p:nvPr/>
          </p:nvSpPr>
          <p:spPr>
            <a:xfrm>
              <a:off x="686846" y="3723670"/>
              <a:ext cx="70034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Thermodynamic predictions</a:t>
              </a:r>
              <a:r>
                <a:rPr lang="en-US" dirty="0" smtClean="0"/>
                <a:t>: </a:t>
              </a:r>
              <a:endParaRPr lang="en-US" dirty="0"/>
            </a:p>
            <a:p>
              <a:r>
                <a:rPr lang="en-US" dirty="0" smtClean="0"/>
                <a:t>		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	</a:t>
              </a:r>
              <a:r>
                <a:rPr lang="en-US" dirty="0"/>
                <a:t>	</a:t>
              </a:r>
              <a:r>
                <a:rPr lang="en-US" dirty="0" smtClean="0"/>
                <a:t>	</a:t>
              </a:r>
              <a:endParaRPr lang="en-US" sz="2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13353" y="4139777"/>
                  <a:ext cx="15893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Linear at low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53" y="4139777"/>
                  <a:ext cx="1589346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369" t="-10000" r="-7248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113353" y="4520577"/>
                  <a:ext cx="17906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Cubic at higher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53" y="4520577"/>
                  <a:ext cx="179061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4762" t="-9836" r="-726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109694" y="4856205"/>
                  <a:ext cx="2287165" cy="558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Jump </a:t>
                  </a:r>
                  <a:r>
                    <a:rPr lang="en-US" dirty="0"/>
                    <a:t>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694" y="4856205"/>
                  <a:ext cx="2287165" cy="558423"/>
                </a:xfrm>
                <a:prstGeom prst="rect">
                  <a:avLst/>
                </a:prstGeom>
                <a:blipFill>
                  <a:blip r:embed="rId13"/>
                  <a:stretch>
                    <a:fillRect l="-4206" r="-68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53797" y="5417351"/>
                <a:ext cx="4571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Jump </a:t>
                </a:r>
                <a:r>
                  <a:rPr lang="en-US" dirty="0"/>
                  <a:t>precisely determined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=1.43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97" y="5417351"/>
                <a:ext cx="4571060" cy="369332"/>
              </a:xfrm>
              <a:prstGeom prst="rect">
                <a:avLst/>
              </a:prstGeom>
              <a:blipFill>
                <a:blip r:embed="rId14"/>
                <a:stretch>
                  <a:fillRect l="-10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53797" y="4994872"/>
                <a:ext cx="372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Exponential </a:t>
                </a:r>
                <a:r>
                  <a:rPr lang="en-US" dirty="0"/>
                  <a:t>at 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⇒ </m:t>
                    </m:r>
                  </m:oMath>
                </a14:m>
                <a:r>
                  <a:rPr lang="en-US" dirty="0"/>
                  <a:t>   energy gap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97" y="4994872"/>
                <a:ext cx="3725956" cy="369332"/>
              </a:xfrm>
              <a:prstGeom prst="rect">
                <a:avLst/>
              </a:prstGeom>
              <a:blipFill>
                <a:blip r:embed="rId15"/>
                <a:stretch>
                  <a:fillRect l="-1309" t="-8197" r="-4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/>
              <p:nvPr/>
            </p:nvSpPr>
            <p:spPr>
              <a:xfrm>
                <a:off x="551517" y="1225570"/>
                <a:ext cx="4547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Superconducting state: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7" y="1225570"/>
                <a:ext cx="4547912" cy="276999"/>
              </a:xfrm>
              <a:prstGeom prst="rect">
                <a:avLst/>
              </a:prstGeom>
              <a:blipFill>
                <a:blip r:embed="rId16"/>
                <a:stretch>
                  <a:fillRect l="-3079" t="-28889" r="-402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4672" y="211455"/>
                <a:ext cx="10508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Two Fluid Model</a:t>
                </a:r>
                <a:r>
                  <a:rPr lang="en-US" dirty="0" smtClean="0"/>
                  <a:t> 	</a:t>
                </a:r>
                <a:r>
                  <a:rPr lang="en-US" dirty="0" err="1"/>
                  <a:t>G</a:t>
                </a:r>
                <a:r>
                  <a:rPr lang="en-US" dirty="0" err="1" smtClean="0"/>
                  <a:t>orter</a:t>
                </a:r>
                <a:r>
                  <a:rPr lang="en-US" dirty="0" smtClean="0"/>
                  <a:t> – Casimir (1934)         (analogous to that in superfluid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, but preceded it)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2" y="211455"/>
                <a:ext cx="10508616" cy="369332"/>
              </a:xfrm>
              <a:prstGeom prst="rect">
                <a:avLst/>
              </a:prstGeom>
              <a:blipFill>
                <a:blip r:embed="rId2"/>
                <a:stretch>
                  <a:fillRect l="-5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434" y="730010"/>
                <a:ext cx="10766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Thermodynamics + two fluids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dirty="0" smtClean="0"/>
                  <a:t>   T-dependences of measurable quantities: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4" y="730010"/>
                <a:ext cx="10766065" cy="369332"/>
              </a:xfrm>
              <a:prstGeom prst="rect">
                <a:avLst/>
              </a:prstGeom>
              <a:blipFill>
                <a:blip r:embed="rId3"/>
                <a:stretch>
                  <a:fillRect l="-510" t="-48333" b="-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11055" y="140247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parameter = fraction of SC electrons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95131" y="1806566"/>
            <a:ext cx="5745" cy="10186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80526" y="2825236"/>
            <a:ext cx="19240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00876" y="1997736"/>
            <a:ext cx="1357313" cy="812272"/>
          </a:xfrm>
          <a:custGeom>
            <a:avLst/>
            <a:gdLst>
              <a:gd name="connsiteX0" fmla="*/ 0 w 1357313"/>
              <a:gd name="connsiteY0" fmla="*/ 8820 h 689857"/>
              <a:gd name="connsiteX1" fmla="*/ 361950 w 1357313"/>
              <a:gd name="connsiteY1" fmla="*/ 13582 h 689857"/>
              <a:gd name="connsiteX2" fmla="*/ 900113 w 1357313"/>
              <a:gd name="connsiteY2" fmla="*/ 137407 h 689857"/>
              <a:gd name="connsiteX3" fmla="*/ 1152525 w 1357313"/>
              <a:gd name="connsiteY3" fmla="*/ 356482 h 689857"/>
              <a:gd name="connsiteX4" fmla="*/ 1357313 w 1357313"/>
              <a:gd name="connsiteY4" fmla="*/ 689857 h 689857"/>
              <a:gd name="connsiteX0" fmla="*/ 0 w 1357313"/>
              <a:gd name="connsiteY0" fmla="*/ 9774 h 690811"/>
              <a:gd name="connsiteX1" fmla="*/ 361950 w 1357313"/>
              <a:gd name="connsiteY1" fmla="*/ 14536 h 690811"/>
              <a:gd name="connsiteX2" fmla="*/ 885825 w 1357313"/>
              <a:gd name="connsiteY2" fmla="*/ 152649 h 690811"/>
              <a:gd name="connsiteX3" fmla="*/ 1152525 w 1357313"/>
              <a:gd name="connsiteY3" fmla="*/ 357436 h 690811"/>
              <a:gd name="connsiteX4" fmla="*/ 1357313 w 1357313"/>
              <a:gd name="connsiteY4" fmla="*/ 690811 h 690811"/>
              <a:gd name="connsiteX0" fmla="*/ 0 w 1357313"/>
              <a:gd name="connsiteY0" fmla="*/ 5433 h 686470"/>
              <a:gd name="connsiteX1" fmla="*/ 366712 w 1357313"/>
              <a:gd name="connsiteY1" fmla="*/ 19720 h 686470"/>
              <a:gd name="connsiteX2" fmla="*/ 885825 w 1357313"/>
              <a:gd name="connsiteY2" fmla="*/ 148308 h 686470"/>
              <a:gd name="connsiteX3" fmla="*/ 1152525 w 1357313"/>
              <a:gd name="connsiteY3" fmla="*/ 353095 h 686470"/>
              <a:gd name="connsiteX4" fmla="*/ 1357313 w 1357313"/>
              <a:gd name="connsiteY4" fmla="*/ 686470 h 686470"/>
              <a:gd name="connsiteX0" fmla="*/ 0 w 1357313"/>
              <a:gd name="connsiteY0" fmla="*/ 5433 h 686470"/>
              <a:gd name="connsiteX1" fmla="*/ 366712 w 1357313"/>
              <a:gd name="connsiteY1" fmla="*/ 19720 h 686470"/>
              <a:gd name="connsiteX2" fmla="*/ 885825 w 1357313"/>
              <a:gd name="connsiteY2" fmla="*/ 148308 h 686470"/>
              <a:gd name="connsiteX3" fmla="*/ 1166812 w 1357313"/>
              <a:gd name="connsiteY3" fmla="*/ 353095 h 686470"/>
              <a:gd name="connsiteX4" fmla="*/ 1357313 w 1357313"/>
              <a:gd name="connsiteY4" fmla="*/ 686470 h 686470"/>
              <a:gd name="connsiteX0" fmla="*/ 0 w 1357313"/>
              <a:gd name="connsiteY0" fmla="*/ 5433 h 686470"/>
              <a:gd name="connsiteX1" fmla="*/ 366712 w 1357313"/>
              <a:gd name="connsiteY1" fmla="*/ 19720 h 686470"/>
              <a:gd name="connsiteX2" fmla="*/ 885825 w 1357313"/>
              <a:gd name="connsiteY2" fmla="*/ 148308 h 686470"/>
              <a:gd name="connsiteX3" fmla="*/ 1185862 w 1357313"/>
              <a:gd name="connsiteY3" fmla="*/ 367382 h 686470"/>
              <a:gd name="connsiteX4" fmla="*/ 1357313 w 1357313"/>
              <a:gd name="connsiteY4" fmla="*/ 686470 h 686470"/>
              <a:gd name="connsiteX0" fmla="*/ 0 w 1357313"/>
              <a:gd name="connsiteY0" fmla="*/ 4234 h 685271"/>
              <a:gd name="connsiteX1" fmla="*/ 366712 w 1357313"/>
              <a:gd name="connsiteY1" fmla="*/ 18521 h 685271"/>
              <a:gd name="connsiteX2" fmla="*/ 809625 w 1357313"/>
              <a:gd name="connsiteY2" fmla="*/ 118534 h 685271"/>
              <a:gd name="connsiteX3" fmla="*/ 1185862 w 1357313"/>
              <a:gd name="connsiteY3" fmla="*/ 366183 h 685271"/>
              <a:gd name="connsiteX4" fmla="*/ 1357313 w 1357313"/>
              <a:gd name="connsiteY4" fmla="*/ 685271 h 68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13" h="685271">
                <a:moveTo>
                  <a:pt x="0" y="4234"/>
                </a:moveTo>
                <a:cubicBezTo>
                  <a:pt x="105965" y="-4101"/>
                  <a:pt x="231775" y="-529"/>
                  <a:pt x="366712" y="18521"/>
                </a:cubicBezTo>
                <a:cubicBezTo>
                  <a:pt x="501650" y="37571"/>
                  <a:pt x="673100" y="60590"/>
                  <a:pt x="809625" y="118534"/>
                </a:cubicBezTo>
                <a:cubicBezTo>
                  <a:pt x="946150" y="176478"/>
                  <a:pt x="1094581" y="271727"/>
                  <a:pt x="1185862" y="366183"/>
                </a:cubicBezTo>
                <a:cubicBezTo>
                  <a:pt x="1277143" y="460639"/>
                  <a:pt x="1318419" y="604309"/>
                  <a:pt x="1357313" y="6852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3991" y="186078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91" y="1860785"/>
                <a:ext cx="181140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3877" y="22056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77" y="2205668"/>
                <a:ext cx="183319" cy="276999"/>
              </a:xfrm>
              <a:prstGeom prst="rect">
                <a:avLst/>
              </a:prstGeom>
              <a:blipFill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8847" y="2868433"/>
                <a:ext cx="259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47" y="2868433"/>
                <a:ext cx="259045" cy="276999"/>
              </a:xfrm>
              <a:prstGeom prst="rect">
                <a:avLst/>
              </a:prstGeom>
              <a:blipFill>
                <a:blip r:embed="rId6"/>
                <a:stretch>
                  <a:fillRect l="-20930" r="-232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42551" y="1905536"/>
                <a:ext cx="150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51" y="1905536"/>
                <a:ext cx="150682" cy="276999"/>
              </a:xfrm>
              <a:prstGeom prst="rect">
                <a:avLst/>
              </a:prstGeom>
              <a:blipFill>
                <a:blip r:embed="rId7"/>
                <a:stretch>
                  <a:fillRect l="-36000" r="-36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tar: 5 Points 18">
            <a:extLst>
              <a:ext uri="{FF2B5EF4-FFF2-40B4-BE49-F238E27FC236}">
                <a16:creationId xmlns:a16="http://schemas.microsoft.com/office/drawing/2014/main" id="{C4A567CB-AA64-4D8E-AFD6-13A72D353225}"/>
              </a:ext>
            </a:extLst>
          </p:cNvPr>
          <p:cNvSpPr/>
          <p:nvPr/>
        </p:nvSpPr>
        <p:spPr>
          <a:xfrm>
            <a:off x="551337" y="1525567"/>
            <a:ext cx="158799" cy="14172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202" y="3324315"/>
            <a:ext cx="631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CARRIERS: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5447" y="3389621"/>
                <a:ext cx="3531416" cy="309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  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447" y="3389621"/>
                <a:ext cx="3531416" cy="309380"/>
              </a:xfrm>
              <a:prstGeom prst="rect">
                <a:avLst/>
              </a:prstGeom>
              <a:blipFill>
                <a:blip r:embed="rId8"/>
                <a:stretch>
                  <a:fillRect l="-2241" t="-21569" r="-517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622" y="1904148"/>
                <a:ext cx="4033313" cy="91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	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622" y="1904148"/>
                <a:ext cx="4033313" cy="917484"/>
              </a:xfrm>
              <a:prstGeom prst="rect">
                <a:avLst/>
              </a:prstGeom>
              <a:blipFill>
                <a:blip r:embed="rId9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33101" y="3917758"/>
                <a:ext cx="2077556" cy="324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101" y="3917758"/>
                <a:ext cx="2077556" cy="324576"/>
              </a:xfrm>
              <a:prstGeom prst="rect">
                <a:avLst/>
              </a:prstGeom>
              <a:blipFill>
                <a:blip r:embed="rId10"/>
                <a:stretch>
                  <a:fillRect l="-2053" r="-3519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682286" y="4641851"/>
                <a:ext cx="6359041" cy="720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⇒  </m:t>
                    </m:r>
                  </m:oMath>
                </a14:m>
                <a:r>
                  <a:rPr lang="en-US" dirty="0"/>
                  <a:t>   phase </a:t>
                </a:r>
                <a:r>
                  <a:rPr lang="en-US" dirty="0" smtClean="0"/>
                  <a:t>equilibrium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     (</a:t>
                </a:r>
                <a:r>
                  <a:rPr lang="en-US" dirty="0"/>
                  <a:t>No information about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86" y="4641851"/>
                <a:ext cx="6359041" cy="720325"/>
              </a:xfrm>
              <a:prstGeom prst="rect">
                <a:avLst/>
              </a:prstGeom>
              <a:blipFill>
                <a:blip r:embed="rId11"/>
                <a:stretch>
                  <a:fillRect l="-2205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2739" y="4641851"/>
                <a:ext cx="4536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guess: 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𝑥𝐺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)+(1−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9" y="4641851"/>
                <a:ext cx="4536658" cy="369332"/>
              </a:xfrm>
              <a:prstGeom prst="rect">
                <a:avLst/>
              </a:prstGeom>
              <a:blipFill>
                <a:blip r:embed="rId12"/>
                <a:stretch>
                  <a:fillRect l="-12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1337" y="5814504"/>
                <a:ext cx="577088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guess: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𝑥𝐺𝑆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  <m:sup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box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7" y="5814504"/>
                <a:ext cx="5770880" cy="379656"/>
              </a:xfrm>
              <a:prstGeom prst="rect">
                <a:avLst/>
              </a:prstGeom>
              <a:blipFill>
                <a:blip r:embed="rId13"/>
                <a:stretch>
                  <a:fillRect l="-845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82286" y="5748530"/>
                <a:ext cx="5378652" cy="502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Then,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86" y="5748530"/>
                <a:ext cx="5378652" cy="502125"/>
              </a:xfrm>
              <a:prstGeom prst="rect">
                <a:avLst/>
              </a:prstGeom>
              <a:blipFill>
                <a:blip r:embed="rId14"/>
                <a:stretch>
                  <a:fillRect l="-260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41597" y="3883255"/>
            <a:ext cx="148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SC CARRIERS: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66935" y="2222183"/>
                <a:ext cx="2711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35" y="2222183"/>
                <a:ext cx="2711640" cy="369332"/>
              </a:xfrm>
              <a:prstGeom prst="rect">
                <a:avLst/>
              </a:prstGeom>
              <a:blipFill>
                <a:blip r:embed="rId15"/>
                <a:stretch>
                  <a:fillRect l="-179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187689" y="2210044"/>
                <a:ext cx="2576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𝑥𝐺𝑆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89" y="2210044"/>
                <a:ext cx="2576667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40629" y="3289789"/>
                <a:ext cx="680186" cy="474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29" y="3289789"/>
                <a:ext cx="680186" cy="474104"/>
              </a:xfrm>
              <a:prstGeom prst="rect">
                <a:avLst/>
              </a:prstGeom>
              <a:blipFill>
                <a:blip r:embed="rId17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569" y="333882"/>
            <a:ext cx="6941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Choose</a:t>
            </a:r>
            <a:endParaRPr 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11096" y="128032"/>
                <a:ext cx="2647712" cy="67589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𝑛𝑆</m:t>
                      </m:r>
                    </m:oMath>
                  </m:oMathPara>
                </a14:m>
                <a:endParaRPr lang="en-US" baseline="-250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96" y="128032"/>
                <a:ext cx="2647712" cy="6758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8569" y="1455008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quantities: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273" y="4467867"/>
                <a:ext cx="11267976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Significance:</a:t>
                </a:r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use of concept of an order parameter</a:t>
                </a:r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Idea of a superfluid + normal excitations --- key concept of BCS and useful for transport and non-equilibrium effects </a:t>
                </a:r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Focus on thermal properties --- gets right form for electrodynamics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3" y="4467867"/>
                <a:ext cx="11267976" cy="1431161"/>
              </a:xfrm>
              <a:prstGeom prst="rect">
                <a:avLst/>
              </a:prstGeom>
              <a:blipFill>
                <a:blip r:embed="rId7"/>
                <a:stretch>
                  <a:fillRect l="-487" t="-2553" b="-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10479" y="281312"/>
            <a:ext cx="833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 that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965" y="3858457"/>
            <a:ext cx="412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Interesting model </a:t>
            </a:r>
            <a:r>
              <a:rPr lang="en-US" dirty="0"/>
              <a:t>but not very justifiable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8631" y="875822"/>
            <a:ext cx="367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density of superconducting electrons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77740"/>
              </p:ext>
            </p:extLst>
          </p:nvPr>
        </p:nvGraphicFramePr>
        <p:xfrm>
          <a:off x="1360967" y="207516"/>
          <a:ext cx="1015648" cy="61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8" imgW="774360" imgH="469800" progId="Equation.DSMT4">
                  <p:embed/>
                </p:oleObj>
              </mc:Choice>
              <mc:Fallback>
                <p:oleObj name="Equation" r:id="rId8" imgW="774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0967" y="207516"/>
                        <a:ext cx="1015648" cy="616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057668"/>
              </p:ext>
            </p:extLst>
          </p:nvPr>
        </p:nvGraphicFramePr>
        <p:xfrm>
          <a:off x="3406149" y="270181"/>
          <a:ext cx="977534" cy="40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06149" y="270181"/>
                        <a:ext cx="977534" cy="40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72624"/>
              </p:ext>
            </p:extLst>
          </p:nvPr>
        </p:nvGraphicFramePr>
        <p:xfrm>
          <a:off x="748345" y="1924195"/>
          <a:ext cx="5909858" cy="74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2" imgW="4051080" imgH="507960" progId="Equation.DSMT4">
                  <p:embed/>
                </p:oleObj>
              </mc:Choice>
              <mc:Fallback>
                <p:oleObj name="Equation" r:id="rId12" imgW="4051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8345" y="1924195"/>
                        <a:ext cx="5909858" cy="74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56378"/>
              </p:ext>
            </p:extLst>
          </p:nvPr>
        </p:nvGraphicFramePr>
        <p:xfrm>
          <a:off x="748345" y="2701320"/>
          <a:ext cx="2395712" cy="63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4" imgW="1587240" imgH="419040" progId="Equation.DSMT4">
                  <p:embed/>
                </p:oleObj>
              </mc:Choice>
              <mc:Fallback>
                <p:oleObj name="Equation" r:id="rId14" imgW="1587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8345" y="2701320"/>
                        <a:ext cx="2395712" cy="632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413217" y="28771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Then,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512" y="217873"/>
                <a:ext cx="6925056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London Equations</a:t>
                </a:r>
                <a:r>
                  <a:rPr lang="en-US" dirty="0"/>
                  <a:t> </a:t>
                </a:r>
                <a:r>
                  <a:rPr lang="en-US" dirty="0" smtClean="0"/>
                  <a:t> F. London, H. London (1935)</a:t>
                </a:r>
              </a:p>
              <a:p>
                <a:endParaRPr lang="en-US" sz="1200" dirty="0"/>
              </a:p>
              <a:p>
                <a:r>
                  <a:rPr lang="en-US" dirty="0" smtClean="0"/>
                  <a:t>Focus on describing the electrodynamics</a:t>
                </a:r>
                <a:br>
                  <a:rPr lang="en-US" dirty="0" smtClean="0"/>
                </a:br>
                <a:r>
                  <a:rPr lang="en-US" dirty="0" smtClean="0"/>
                  <a:t>Variation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time, space (screening currents)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2" y="217873"/>
                <a:ext cx="6925056" cy="1141595"/>
              </a:xfrm>
              <a:prstGeom prst="rect">
                <a:avLst/>
              </a:prstGeom>
              <a:blipFill>
                <a:blip r:embed="rId2"/>
                <a:stretch>
                  <a:fillRect l="-704" t="-3209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7078" y="2424428"/>
            <a:ext cx="121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8675" y="2835854"/>
                <a:ext cx="4593884" cy="47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75" y="2835854"/>
                <a:ext cx="4593884" cy="470000"/>
              </a:xfrm>
              <a:prstGeom prst="rect">
                <a:avLst/>
              </a:prstGeom>
              <a:blipFill>
                <a:blip r:embed="rId3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90268" y="3469577"/>
                <a:ext cx="3425956" cy="590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68" y="3469577"/>
                <a:ext cx="3425956" cy="590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2539" y="4325477"/>
                <a:ext cx="1632670" cy="596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39" y="4325477"/>
                <a:ext cx="1632670" cy="596125"/>
              </a:xfrm>
              <a:prstGeom prst="rect">
                <a:avLst/>
              </a:prstGeom>
              <a:blipFill>
                <a:blip r:embed="rId5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0786" y="5522190"/>
            <a:ext cx="130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London Equation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08874" y="5485860"/>
            <a:ext cx="1025302" cy="718989"/>
            <a:chOff x="2425279" y="5137043"/>
            <a:chExt cx="1025302" cy="718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84463" y="5240377"/>
                  <a:ext cx="818831" cy="4458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US" dirty="0" smtClean="0"/>
                    <a:t> =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463" y="5240377"/>
                  <a:ext cx="818831" cy="445891"/>
                </a:xfrm>
                <a:prstGeom prst="rect">
                  <a:avLst/>
                </a:prstGeom>
                <a:blipFill>
                  <a:blip r:embed="rId6"/>
                  <a:stretch>
                    <a:fillRect b="-178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2425279" y="5137043"/>
              <a:ext cx="1025302" cy="7189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85209" y="5671572"/>
                <a:ext cx="114884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09" y="5671572"/>
                <a:ext cx="1148841" cy="474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34048" y="5724086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 Parameter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722" y="199223"/>
            <a:ext cx="1586228" cy="19510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t="5184"/>
          <a:stretch/>
        </p:blipFill>
        <p:spPr>
          <a:xfrm>
            <a:off x="8458153" y="188459"/>
            <a:ext cx="3547090" cy="503343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92320" y="219046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Fritz London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96" y="2681241"/>
            <a:ext cx="1380780" cy="182200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01260" y="4564512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Heinz London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4758" y="1804586"/>
            <a:ext cx="518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Return to </a:t>
            </a:r>
            <a:r>
              <a:rPr lang="en-US" dirty="0" smtClean="0"/>
              <a:t>the superconductor as a perfect </a:t>
            </a:r>
            <a:r>
              <a:rPr lang="en-US" dirty="0"/>
              <a:t>conductor:</a:t>
            </a:r>
          </a:p>
        </p:txBody>
      </p:sp>
    </p:spTree>
    <p:extLst>
      <p:ext uri="{BB962C8B-B14F-4D97-AF65-F5344CB8AC3E}">
        <p14:creationId xmlns:p14="http://schemas.microsoft.com/office/powerpoint/2010/main" val="38647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28" grpId="0"/>
      <p:bldP spid="3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05" y="204938"/>
            <a:ext cx="194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Magnetic Fields: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8473" y="669101"/>
                <a:ext cx="1524071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73" y="669101"/>
                <a:ext cx="1524071" cy="51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1024" y="1380379"/>
                <a:ext cx="2596224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24" y="1380379"/>
                <a:ext cx="2596224" cy="51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7333" y="2111089"/>
                <a:ext cx="5004062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3" y="2111089"/>
                <a:ext cx="5004062" cy="519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90267" y="2848778"/>
            <a:ext cx="4277737" cy="520463"/>
            <a:chOff x="1450970" y="9103109"/>
            <a:chExt cx="4277737" cy="520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450970" y="9103109"/>
                  <a:ext cx="2000548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</m:acc>
                            <m: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̇"/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70" y="9103109"/>
                  <a:ext cx="2000548" cy="5204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1332" y="9103109"/>
                  <a:ext cx="2117375" cy="519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1332" y="9103109"/>
                  <a:ext cx="2117375" cy="5194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05880" y="3779141"/>
            <a:ext cx="147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1-D geometry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10800000">
            <a:off x="1311864" y="3531527"/>
            <a:ext cx="2521584" cy="1924050"/>
          </a:xfrm>
          <a:prstGeom prst="arc">
            <a:avLst>
              <a:gd name="adj1" fmla="val 17242517"/>
              <a:gd name="adj2" fmla="val 2121999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6914" y="4424711"/>
            <a:ext cx="2038626" cy="1379470"/>
            <a:chOff x="704002" y="4422237"/>
            <a:chExt cx="2038626" cy="137947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704002" y="5506432"/>
              <a:ext cx="1778801" cy="95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0359" y="4422237"/>
              <a:ext cx="16155" cy="13794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033780" y="4877782"/>
              <a:ext cx="9993" cy="47625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50296" y="5345233"/>
                  <a:ext cx="1923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296" y="5345233"/>
                  <a:ext cx="19233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6129"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>
              <a:off x="1443504" y="4805309"/>
              <a:ext cx="410698" cy="367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4" idx="2"/>
            </p:cNvCxnSpPr>
            <p:nvPr/>
          </p:nvCxnSpPr>
          <p:spPr>
            <a:xfrm flipH="1">
              <a:off x="1423659" y="4831479"/>
              <a:ext cx="695273" cy="61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616383" y="5062519"/>
              <a:ext cx="476682" cy="416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86268" y="5187666"/>
              <a:ext cx="409724" cy="348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444477" y="4726532"/>
              <a:ext cx="237893" cy="2068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49641" y="4554480"/>
                  <a:ext cx="338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641" y="4554480"/>
                  <a:ext cx="33858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4286" r="-1071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02983" y="3859387"/>
                <a:ext cx="1688604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83" y="3859387"/>
                <a:ext cx="1688604" cy="565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82565" y="4667531"/>
                <a:ext cx="1973297" cy="29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65" y="4667531"/>
                <a:ext cx="1973297" cy="294119"/>
              </a:xfrm>
              <a:prstGeom prst="rect">
                <a:avLst/>
              </a:prstGeom>
              <a:blipFill>
                <a:blip r:embed="rId17"/>
                <a:stretch>
                  <a:fillRect l="-2160" t="-122917" r="-20062" b="-1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9951" y="5168603"/>
                <a:ext cx="1377878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951" y="5168603"/>
                <a:ext cx="1377878" cy="7355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976234" y="6107328"/>
            <a:ext cx="5302028" cy="369332"/>
            <a:chOff x="1378002" y="2698736"/>
            <a:chExt cx="5302028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1589406" y="2698736"/>
              <a:ext cx="5090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xcluded from bulk (expected for perfect conductor)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378002" y="2740574"/>
                  <a:ext cx="211404" cy="2856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02" y="2740574"/>
                  <a:ext cx="211404" cy="285656"/>
                </a:xfrm>
                <a:prstGeom prst="rect">
                  <a:avLst/>
                </a:prstGeom>
                <a:blipFill>
                  <a:blip r:embed="rId19"/>
                  <a:stretch>
                    <a:fillRect l="-25714" t="-14894" r="-37143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7395623" y="4424711"/>
            <a:ext cx="3268002" cy="402931"/>
            <a:chOff x="381000" y="3790287"/>
            <a:chExt cx="3268002" cy="402931"/>
          </a:xfrm>
        </p:grpSpPr>
        <p:sp>
          <p:nvSpPr>
            <p:cNvPr id="32" name="5-Point Star 31"/>
            <p:cNvSpPr/>
            <p:nvPr/>
          </p:nvSpPr>
          <p:spPr>
            <a:xfrm>
              <a:off x="381000" y="3859128"/>
              <a:ext cx="228600" cy="25717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1014" y="3790287"/>
              <a:ext cx="3037988" cy="402931"/>
              <a:chOff x="923925" y="3987715"/>
              <a:chExt cx="3037988" cy="4029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923925" y="3987715"/>
                    <a:ext cx="2112438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Meissner effect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3925" y="3987715"/>
                    <a:ext cx="2112438" cy="4029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05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TextBox 34"/>
              <p:cNvSpPr txBox="1"/>
              <p:nvPr/>
            </p:nvSpPr>
            <p:spPr>
              <a:xfrm>
                <a:off x="2939517" y="4008683"/>
                <a:ext cx="1022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excluded</a:t>
                </a:r>
                <a:endParaRPr lang="en-US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971530" y="5011687"/>
            <a:ext cx="1771650" cy="520463"/>
            <a:chOff x="3429000" y="4572000"/>
            <a:chExt cx="1771650" cy="520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429000" y="4572000"/>
                  <a:ext cx="1684435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572000"/>
                  <a:ext cx="1684435" cy="5204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3429000" y="4572000"/>
              <a:ext cx="1771650" cy="52046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653726" y="4979532"/>
            <a:ext cx="131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London Equation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863037" y="697563"/>
            <a:ext cx="267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London Equation</a:t>
            </a:r>
            <a:endParaRPr lang="en-US" dirty="0"/>
          </a:p>
        </p:txBody>
      </p:sp>
      <p:sp>
        <p:nvSpPr>
          <p:cNvPr id="42" name="Arc 41"/>
          <p:cNvSpPr/>
          <p:nvPr/>
        </p:nvSpPr>
        <p:spPr>
          <a:xfrm>
            <a:off x="2934394" y="874081"/>
            <a:ext cx="2413435" cy="948046"/>
          </a:xfrm>
          <a:prstGeom prst="arc">
            <a:avLst>
              <a:gd name="adj1" fmla="val 10801104"/>
              <a:gd name="adj2" fmla="val 15394358"/>
            </a:avLst>
          </a:prstGeom>
          <a:ln w="2857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4497" y="4528934"/>
                <a:ext cx="211404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97" y="4528934"/>
                <a:ext cx="211404" cy="285656"/>
              </a:xfrm>
              <a:prstGeom prst="rect">
                <a:avLst/>
              </a:prstGeom>
              <a:blipFill>
                <a:blip r:embed="rId20"/>
                <a:stretch>
                  <a:fillRect l="-25714" t="-14894" r="-3714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25" grpId="0"/>
      <p:bldP spid="26" grpId="0"/>
      <p:bldP spid="27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12" y="103383"/>
            <a:ext cx="21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LONDON EQUATIONS</a:t>
            </a:r>
            <a:endParaRPr lang="en-US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52439" y="659274"/>
            <a:ext cx="4595618" cy="1229887"/>
            <a:chOff x="394728" y="5629275"/>
            <a:chExt cx="2465187" cy="1447800"/>
          </a:xfrm>
        </p:grpSpPr>
        <p:grpSp>
          <p:nvGrpSpPr>
            <p:cNvPr id="4" name="Group 3"/>
            <p:cNvGrpSpPr/>
            <p:nvPr/>
          </p:nvGrpSpPr>
          <p:grpSpPr>
            <a:xfrm>
              <a:off x="876300" y="5629275"/>
              <a:ext cx="1983615" cy="1447800"/>
              <a:chOff x="733425" y="5753100"/>
              <a:chExt cx="1983615" cy="1447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23925" y="5854511"/>
                    <a:ext cx="779219" cy="52591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acc>
                                <m:accPr>
                                  <m:chr m:val="⃑"/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3925" y="5854511"/>
                    <a:ext cx="779219" cy="52591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55106" y="6467237"/>
                    <a:ext cx="1241275" cy="52046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acc>
                                <m:accPr>
                                  <m:chr m:val="⃑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106" y="6467237"/>
                    <a:ext cx="1241275" cy="5204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ctangle 7"/>
              <p:cNvSpPr/>
              <p:nvPr/>
            </p:nvSpPr>
            <p:spPr>
              <a:xfrm>
                <a:off x="733425" y="5753100"/>
                <a:ext cx="1983615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94728" y="6214675"/>
                  <a:ext cx="411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𝑐𝑔𝑠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28" y="6214675"/>
                  <a:ext cx="41190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577359" y="641385"/>
            <a:ext cx="4798719" cy="1233130"/>
            <a:chOff x="3089926" y="5629275"/>
            <a:chExt cx="2453624" cy="1447800"/>
          </a:xfrm>
        </p:grpSpPr>
        <p:grpSp>
          <p:nvGrpSpPr>
            <p:cNvPr id="10" name="Group 9"/>
            <p:cNvGrpSpPr/>
            <p:nvPr/>
          </p:nvGrpSpPr>
          <p:grpSpPr>
            <a:xfrm>
              <a:off x="3695230" y="5629275"/>
              <a:ext cx="1848320" cy="1447800"/>
              <a:chOff x="2866555" y="5629275"/>
              <a:chExt cx="1848320" cy="1447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971330" y="5717337"/>
                    <a:ext cx="859630" cy="52591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acc>
                            <m:accPr>
                              <m:chr m:val="⃑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330" y="5717337"/>
                    <a:ext cx="859630" cy="5259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902153" y="6449750"/>
                    <a:ext cx="1023947" cy="414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acc>
                                <m:accPr>
                                  <m:chr m:val="⃑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 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153" y="6449750"/>
                    <a:ext cx="1023947" cy="4145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2069" b="-224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3"/>
              <p:cNvSpPr/>
              <p:nvPr/>
            </p:nvSpPr>
            <p:spPr>
              <a:xfrm>
                <a:off x="2866555" y="5629275"/>
                <a:ext cx="1848320" cy="1447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89926" y="6214675"/>
                  <a:ext cx="538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𝑀𝐾𝑆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926" y="6214675"/>
                  <a:ext cx="538289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8989" r="-1011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55914" y="1020338"/>
                <a:ext cx="911595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914" y="1020338"/>
                <a:ext cx="911595" cy="4743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3521" y="1064709"/>
                <a:ext cx="911595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521" y="1064709"/>
                <a:ext cx="911595" cy="474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5624" y="2100619"/>
            <a:ext cx="231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these be justified?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5624" y="2481057"/>
            <a:ext cx="5181735" cy="474425"/>
            <a:chOff x="740710" y="8082160"/>
            <a:chExt cx="5181735" cy="474425"/>
          </a:xfrm>
        </p:grpSpPr>
        <p:sp>
          <p:nvSpPr>
            <p:cNvPr id="19" name="TextBox 18"/>
            <p:cNvSpPr txBox="1"/>
            <p:nvPr/>
          </p:nvSpPr>
          <p:spPr>
            <a:xfrm>
              <a:off x="740710" y="8134707"/>
              <a:ext cx="3749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with the “canonical momentum”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26229" y="8082160"/>
                  <a:ext cx="1396216" cy="474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229" y="8082160"/>
                  <a:ext cx="1396216" cy="47442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5528790" y="2970005"/>
            <a:ext cx="27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Assume</a:t>
            </a:r>
            <a:r>
              <a:rPr lang="en-US" dirty="0" smtClean="0"/>
              <a:t> same at finite field.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46013" y="3541645"/>
                <a:ext cx="1357231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13" y="3541645"/>
                <a:ext cx="1357231" cy="47442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27930" y="4078549"/>
                <a:ext cx="2126159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30" y="4078549"/>
                <a:ext cx="2126159" cy="55585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2738" y="4764997"/>
                <a:ext cx="111280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acc>
                        <m:accPr>
                          <m:chr m:val="⃑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38" y="4764997"/>
                <a:ext cx="1112804" cy="5204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53184" y="5350420"/>
                <a:ext cx="2293320" cy="592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acc>
                            <m:accPr>
                              <m:chr m:val="⃑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84" y="5350420"/>
                <a:ext cx="2293320" cy="5921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04262" y="6111240"/>
                <a:ext cx="302255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acc>
                            <m:accPr>
                              <m:chr m:val="⃑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62" y="6111240"/>
                <a:ext cx="3022559" cy="5204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439" y="3040833"/>
                <a:ext cx="17678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ea typeface="Cambria Math" panose="02040503050406030204" pitchFamily="18" charset="0"/>
                  </a:rPr>
                  <a:t>We </a:t>
                </a:r>
                <a:r>
                  <a:rPr lang="en-US" b="0" u="sng" dirty="0" smtClean="0">
                    <a:ea typeface="Cambria Math" panose="02040503050406030204" pitchFamily="18" charset="0"/>
                  </a:rPr>
                  <a:t>expect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9" y="3040833"/>
                <a:ext cx="1767856" cy="276999"/>
              </a:xfrm>
              <a:prstGeom prst="rect">
                <a:avLst/>
              </a:prstGeom>
              <a:blipFill>
                <a:blip r:embed="rId25"/>
                <a:stretch>
                  <a:fillRect l="-7931" t="-28889" r="-379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2277645" y="3012228"/>
            <a:ext cx="317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the ground state at zero field.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5048057" y="5537982"/>
            <a:ext cx="251477" cy="1130104"/>
          </a:xfrm>
          <a:prstGeom prst="rightBrace">
            <a:avLst>
              <a:gd name="adj1" fmla="val 32466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28374" y="5879681"/>
            <a:ext cx="18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London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28" y="3265126"/>
            <a:ext cx="132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Corrections</a:t>
            </a:r>
            <a:r>
              <a:rPr lang="en-US" dirty="0" smtClean="0"/>
              <a:t>: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6813" y="4302147"/>
                <a:ext cx="71570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13" y="4302147"/>
                <a:ext cx="715709" cy="310598"/>
              </a:xfrm>
              <a:prstGeom prst="rect">
                <a:avLst/>
              </a:prstGeom>
              <a:blipFill>
                <a:blip r:embed="rId2"/>
                <a:stretch>
                  <a:fillRect l="-10256" t="-25490" r="-170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01360" y="427278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superfluid part only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5875" y="4763794"/>
                <a:ext cx="284481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5" y="4763794"/>
                <a:ext cx="2844818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9373" y="5435242"/>
                <a:ext cx="1123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373" y="5435242"/>
                <a:ext cx="1123962" cy="276999"/>
              </a:xfrm>
              <a:prstGeom prst="rect">
                <a:avLst/>
              </a:prstGeom>
              <a:blipFill>
                <a:blip r:embed="rId4"/>
                <a:stretch>
                  <a:fillRect l="-271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82692" y="427010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fluid: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87019" y="4316275"/>
                <a:ext cx="94397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19" y="4316275"/>
                <a:ext cx="943976" cy="310598"/>
              </a:xfrm>
              <a:prstGeom prst="rect">
                <a:avLst/>
              </a:prstGeom>
              <a:blipFill>
                <a:blip r:embed="rId5"/>
                <a:stretch>
                  <a:fillRect l="-7742" t="-23529" r="-451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446032" y="428690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oes not obey London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028" y="165223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Comments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110" y="635243"/>
                <a:ext cx="3684012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(a)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 not gauge invariant</a:t>
                </a:r>
              </a:p>
              <a:p>
                <a:r>
                  <a:rPr lang="en-US" dirty="0"/>
                  <a:t>	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0" y="635243"/>
                <a:ext cx="3684012" cy="681790"/>
              </a:xfrm>
              <a:prstGeom prst="rect">
                <a:avLst/>
              </a:prstGeom>
              <a:blipFill>
                <a:blip r:embed="rId6"/>
                <a:stretch>
                  <a:fillRect l="-1322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19522" y="668591"/>
            <a:ext cx="290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only for London gauge: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8768" y="1128492"/>
                <a:ext cx="2138534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68" y="1128492"/>
                <a:ext cx="2138534" cy="312458"/>
              </a:xfrm>
              <a:prstGeom prst="rect">
                <a:avLst/>
              </a:prstGeom>
              <a:blipFill>
                <a:blip r:embed="rId7"/>
                <a:stretch>
                  <a:fillRect l="-1994" t="-23529" r="-227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090674" y="1101912"/>
            <a:ext cx="2025926" cy="382548"/>
            <a:chOff x="4642398" y="7543800"/>
            <a:chExt cx="2025926" cy="382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56536" y="7543800"/>
                  <a:ext cx="9890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536" y="7543800"/>
                  <a:ext cx="98905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4642398" y="75438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3194" y="7557016"/>
              <a:ext cx="1175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surface)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0110" y="1690243"/>
            <a:ext cx="309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 “Rigidity” of wavefunction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86686" y="1668653"/>
            <a:ext cx="442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  </a:t>
            </a:r>
            <a:r>
              <a:rPr lang="en-US" dirty="0" smtClean="0"/>
              <a:t>electrons not affected by a magnetic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7458" y="2363870"/>
                <a:ext cx="1256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(c)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8" y="2363870"/>
                <a:ext cx="1256178" cy="369332"/>
              </a:xfrm>
              <a:prstGeom prst="rect">
                <a:avLst/>
              </a:prstGeom>
              <a:blipFill>
                <a:blip r:embed="rId9"/>
                <a:stretch>
                  <a:fillRect l="-38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78354" y="2394438"/>
            <a:ext cx="301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suggests “condensation” into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82692" y="2440217"/>
                <a:ext cx="613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2" y="2440217"/>
                <a:ext cx="613822" cy="276999"/>
              </a:xfrm>
              <a:prstGeom prst="rect">
                <a:avLst/>
              </a:prstGeom>
              <a:blipFill>
                <a:blip r:embed="rId10"/>
                <a:stretch>
                  <a:fillRect l="-9000" t="-23913" r="-900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396514" y="2397763"/>
            <a:ext cx="64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64991" y="2454629"/>
                <a:ext cx="253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91" y="2454629"/>
                <a:ext cx="253274" cy="276999"/>
              </a:xfrm>
              <a:prstGeom prst="rect">
                <a:avLst/>
              </a:prstGeom>
              <a:blipFill>
                <a:blip r:embed="rId11"/>
                <a:stretch>
                  <a:fillRect l="-17073" r="-1707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55117" y="2408080"/>
            <a:ext cx="25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Bose pairing of electrons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4548" y="3742379"/>
            <a:ext cx="888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Going back to the “two-fluid picture:  London equation applies only to the superfluid part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88284" y="540587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superfluid density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92235" y="4860804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includes chemical potential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73" y="140393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Applications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3594" y="674603"/>
                <a:ext cx="262264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(1) Steady-state: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4" y="674603"/>
                <a:ext cx="2622641" cy="402931"/>
              </a:xfrm>
              <a:prstGeom prst="rect">
                <a:avLst/>
              </a:prstGeom>
              <a:blipFill>
                <a:blip r:embed="rId2"/>
                <a:stretch>
                  <a:fillRect l="-209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4838" y="1239119"/>
            <a:ext cx="20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Field expulsion: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2256" y="1183690"/>
                <a:ext cx="1318887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256" y="1183690"/>
                <a:ext cx="1318887" cy="51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0301" y="1869644"/>
                <a:ext cx="23450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01" y="1869644"/>
                <a:ext cx="234506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10490" y="2687178"/>
                <a:ext cx="3348994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90" y="2687178"/>
                <a:ext cx="3348994" cy="735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0495" y="3502105"/>
                <a:ext cx="411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𝑐𝑔𝑠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5" y="3502105"/>
                <a:ext cx="411908" cy="276999"/>
              </a:xfrm>
              <a:prstGeom prst="rect">
                <a:avLst/>
              </a:prstGeom>
              <a:blipFill>
                <a:blip r:embed="rId6"/>
                <a:stretch>
                  <a:fillRect l="-13235" r="-1323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1066" y="3502105"/>
                <a:ext cx="538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𝑀𝐾𝑆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66" y="3502105"/>
                <a:ext cx="538289" cy="276999"/>
              </a:xfrm>
              <a:prstGeom prst="rect">
                <a:avLst/>
              </a:prstGeom>
              <a:blipFill>
                <a:blip r:embed="rId7"/>
                <a:stretch>
                  <a:fillRect l="-8989" r="-1011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1640" y="1318350"/>
                <a:ext cx="2624959" cy="330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640" y="1318350"/>
                <a:ext cx="2624959" cy="330219"/>
              </a:xfrm>
              <a:prstGeom prst="rect">
                <a:avLst/>
              </a:prstGeom>
              <a:blipFill>
                <a:blip r:embed="rId8"/>
                <a:stretch>
                  <a:fillRect t="-137037" b="-17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37617" y="1919465"/>
                <a:ext cx="21389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𝑐𝐵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617" y="1919465"/>
                <a:ext cx="2138982" cy="518604"/>
              </a:xfrm>
              <a:prstGeom prst="rect">
                <a:avLst/>
              </a:prstGeom>
              <a:blipFill>
                <a:blip r:embed="rId9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 rot="16200000" flipH="1">
            <a:off x="6700644" y="2304655"/>
            <a:ext cx="237438" cy="865604"/>
          </a:xfrm>
          <a:prstGeom prst="rightBrace">
            <a:avLst>
              <a:gd name="adj1" fmla="val 41566"/>
              <a:gd name="adj2" fmla="val 5168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39088" y="2926071"/>
                <a:ext cx="20839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088" y="2926071"/>
                <a:ext cx="208390" cy="270652"/>
              </a:xfrm>
              <a:prstGeom prst="rect">
                <a:avLst/>
              </a:prstGeom>
              <a:blipFill>
                <a:blip r:embed="rId10"/>
                <a:stretch>
                  <a:fillRect l="-40000" r="-1714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493741" y="1040689"/>
            <a:ext cx="3581818" cy="2808396"/>
            <a:chOff x="5274913" y="1038236"/>
            <a:chExt cx="3581818" cy="2808396"/>
          </a:xfrm>
        </p:grpSpPr>
        <p:sp>
          <p:nvSpPr>
            <p:cNvPr id="28" name="Rectangle 27"/>
            <p:cNvSpPr/>
            <p:nvPr/>
          </p:nvSpPr>
          <p:spPr>
            <a:xfrm>
              <a:off x="5856956" y="1545681"/>
              <a:ext cx="2623603" cy="18003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854088" y="1429779"/>
              <a:ext cx="5737" cy="1931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537377" y="2250242"/>
              <a:ext cx="1" cy="6588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74913" y="1558302"/>
                  <a:ext cx="519148" cy="3006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4913" y="1558302"/>
                  <a:ext cx="519148" cy="300660"/>
                </a:xfrm>
                <a:prstGeom prst="rect">
                  <a:avLst/>
                </a:prstGeom>
                <a:blipFill>
                  <a:blip r:embed="rId11"/>
                  <a:stretch>
                    <a:fillRect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7930125" y="1490252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658836" y="1038236"/>
              <a:ext cx="3197895" cy="2808396"/>
              <a:chOff x="861721" y="6083047"/>
              <a:chExt cx="3462294" cy="280839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057031" y="6745486"/>
                <a:ext cx="2935594" cy="1678826"/>
                <a:chOff x="518743" y="6572308"/>
                <a:chExt cx="2935594" cy="1678826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518743" y="8251134"/>
                  <a:ext cx="293559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/>
                <p:cNvSpPr/>
                <p:nvPr/>
              </p:nvSpPr>
              <p:spPr>
                <a:xfrm>
                  <a:off x="530113" y="6572308"/>
                  <a:ext cx="2695904" cy="1667011"/>
                </a:xfrm>
                <a:custGeom>
                  <a:avLst/>
                  <a:gdLst>
                    <a:gd name="connsiteX0" fmla="*/ 0 w 2695904"/>
                    <a:gd name="connsiteY0" fmla="*/ 0 h 1087821"/>
                    <a:gd name="connsiteX1" fmla="*/ 378373 w 2695904"/>
                    <a:gd name="connsiteY1" fmla="*/ 772511 h 1087821"/>
                    <a:gd name="connsiteX2" fmla="*/ 1229711 w 2695904"/>
                    <a:gd name="connsiteY2" fmla="*/ 1008993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536028 w 2695904"/>
                    <a:gd name="connsiteY1" fmla="*/ 788277 h 1087821"/>
                    <a:gd name="connsiteX2" fmla="*/ 1229711 w 2695904"/>
                    <a:gd name="connsiteY2" fmla="*/ 1008993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457201 w 2695904"/>
                    <a:gd name="connsiteY1" fmla="*/ 677918 h 1087821"/>
                    <a:gd name="connsiteX2" fmla="*/ 1229711 w 2695904"/>
                    <a:gd name="connsiteY2" fmla="*/ 1008993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457201 w 2695904"/>
                    <a:gd name="connsiteY1" fmla="*/ 677918 h 1087821"/>
                    <a:gd name="connsiteX2" fmla="*/ 1403132 w 2695904"/>
                    <a:gd name="connsiteY2" fmla="*/ 1024758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551794 w 2695904"/>
                    <a:gd name="connsiteY1" fmla="*/ 740980 h 1087821"/>
                    <a:gd name="connsiteX2" fmla="*/ 1403132 w 2695904"/>
                    <a:gd name="connsiteY2" fmla="*/ 1024758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583325 w 2695904"/>
                    <a:gd name="connsiteY1" fmla="*/ 725215 h 1087821"/>
                    <a:gd name="connsiteX2" fmla="*/ 1403132 w 2695904"/>
                    <a:gd name="connsiteY2" fmla="*/ 1024758 h 1087821"/>
                    <a:gd name="connsiteX3" fmla="*/ 2695904 w 2695904"/>
                    <a:gd name="connsiteY3" fmla="*/ 1087821 h 1087821"/>
                    <a:gd name="connsiteX0" fmla="*/ 0 w 2695904"/>
                    <a:gd name="connsiteY0" fmla="*/ 0 h 1087821"/>
                    <a:gd name="connsiteX1" fmla="*/ 583325 w 2695904"/>
                    <a:gd name="connsiteY1" fmla="*/ 725215 h 1087821"/>
                    <a:gd name="connsiteX2" fmla="*/ 1466194 w 2695904"/>
                    <a:gd name="connsiteY2" fmla="*/ 1040523 h 1087821"/>
                    <a:gd name="connsiteX3" fmla="*/ 2695904 w 2695904"/>
                    <a:gd name="connsiteY3" fmla="*/ 1087821 h 1087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95904" h="1087821">
                      <a:moveTo>
                        <a:pt x="0" y="0"/>
                      </a:moveTo>
                      <a:cubicBezTo>
                        <a:pt x="86710" y="302173"/>
                        <a:pt x="338959" y="551795"/>
                        <a:pt x="583325" y="725215"/>
                      </a:cubicBezTo>
                      <a:cubicBezTo>
                        <a:pt x="827691" y="898635"/>
                        <a:pt x="1114098" y="980089"/>
                        <a:pt x="1466194" y="1040523"/>
                      </a:cubicBezTo>
                      <a:cubicBezTo>
                        <a:pt x="1818290" y="1100957"/>
                        <a:pt x="2155935" y="1074683"/>
                        <a:pt x="2695904" y="1087821"/>
                      </a:cubicBezTo>
                    </a:path>
                  </a:pathLst>
                </a:cu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61721" y="6083047"/>
                    <a:ext cx="46700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721" y="6083047"/>
                    <a:ext cx="46700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676" r="-18310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105615" y="8221240"/>
                    <a:ext cx="21840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5615" y="8221240"/>
                    <a:ext cx="21840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182" r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/>
              <p:cNvCxnSpPr/>
              <p:nvPr/>
            </p:nvCxnSpPr>
            <p:spPr>
              <a:xfrm>
                <a:off x="2003681" y="8317882"/>
                <a:ext cx="1" cy="18288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878518" y="8590783"/>
                    <a:ext cx="290320" cy="30066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8518" y="8590783"/>
                    <a:ext cx="290320" cy="30066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273" r="-13636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Right Brace 52"/>
          <p:cNvSpPr/>
          <p:nvPr/>
        </p:nvSpPr>
        <p:spPr>
          <a:xfrm>
            <a:off x="5040170" y="1031728"/>
            <a:ext cx="283139" cy="1551787"/>
          </a:xfrm>
          <a:prstGeom prst="rightBrace">
            <a:avLst>
              <a:gd name="adj1" fmla="val 6243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56380" y="4010520"/>
            <a:ext cx="2814478" cy="2720212"/>
            <a:chOff x="176453" y="4094998"/>
            <a:chExt cx="2814478" cy="2720212"/>
          </a:xfrm>
        </p:grpSpPr>
        <p:sp>
          <p:nvSpPr>
            <p:cNvPr id="55" name="TextBox 54"/>
            <p:cNvSpPr txBox="1"/>
            <p:nvPr/>
          </p:nvSpPr>
          <p:spPr>
            <a:xfrm>
              <a:off x="259531" y="4094998"/>
              <a:ext cx="197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Superconductor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466485" y="4141165"/>
                  <a:ext cx="3039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b="1" u="sng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485" y="4141165"/>
                  <a:ext cx="30392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0000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176453" y="4506886"/>
              <a:ext cx="281447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	 50 nm</a:t>
              </a:r>
            </a:p>
            <a:p>
              <a:pPr algn="r"/>
              <a:r>
                <a:rPr lang="en-US" dirty="0" smtClean="0"/>
                <a:t>         	40 nm</a:t>
              </a:r>
            </a:p>
            <a:p>
              <a:pPr algn="r"/>
              <a:r>
                <a:rPr lang="en-US" dirty="0" smtClean="0"/>
                <a:t>	 85 nm</a:t>
              </a:r>
            </a:p>
            <a:p>
              <a:pPr algn="r"/>
              <a:r>
                <a:rPr lang="en-US" dirty="0" smtClean="0"/>
                <a:t>	200 nm</a:t>
              </a:r>
            </a:p>
            <a:p>
              <a:pPr algn="r"/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 err="1" smtClean="0"/>
                <a:t>NbTi</a:t>
              </a:r>
              <a:r>
                <a:rPr lang="en-US" dirty="0" smtClean="0"/>
                <a:t>	  </a:t>
              </a:r>
              <a:r>
                <a:rPr lang="en-US" dirty="0"/>
                <a:t> </a:t>
              </a:r>
              <a:r>
                <a:rPr lang="en-US" dirty="0" smtClean="0"/>
                <a:t>       300 nm</a:t>
              </a:r>
            </a:p>
            <a:p>
              <a:pPr algn="r"/>
              <a:r>
                <a:rPr lang="en-US" dirty="0"/>
                <a:t> </a:t>
              </a:r>
              <a:r>
                <a:rPr lang="en-US" dirty="0" smtClean="0"/>
                <a:t>                    65 nm</a:t>
              </a:r>
            </a:p>
            <a:p>
              <a:pPr algn="r"/>
              <a:r>
                <a:rPr lang="en-US" dirty="0"/>
                <a:t>	 </a:t>
              </a:r>
              <a:r>
                <a:rPr lang="en-US" dirty="0" smtClean="0"/>
                <a:t> 140 nm</a:t>
              </a:r>
            </a:p>
            <a:p>
              <a:pPr algn="r"/>
              <a:r>
                <a:rPr lang="en-US" b="0" dirty="0"/>
                <a:t> </a:t>
              </a:r>
              <a:r>
                <a:rPr lang="en-US" b="0" dirty="0" smtClean="0"/>
                <a:t> YBCO (c)</a:t>
              </a:r>
              <a:r>
                <a:rPr lang="en-US" dirty="0" smtClean="0"/>
                <a:t>           700 nm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46132" y="4533062"/>
              <a:ext cx="1097608" cy="1936626"/>
              <a:chOff x="3221238" y="4572000"/>
              <a:chExt cx="937610" cy="164226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488688" y="4572000"/>
                <a:ext cx="158842" cy="23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Al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89134" y="4822260"/>
                <a:ext cx="205400" cy="23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err="1" smtClean="0"/>
                  <a:t>Pb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76123" y="5072519"/>
                <a:ext cx="231418" cy="23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err="1" smtClean="0"/>
                  <a:t>Nb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36709" y="5296039"/>
                <a:ext cx="357396" cy="23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err="1" smtClean="0"/>
                  <a:t>PbBi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51257" y="5733475"/>
                <a:ext cx="492960" cy="23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smtClean="0"/>
                  <a:t>Nb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Sn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21238" y="5979372"/>
                    <a:ext cx="937610" cy="23489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0" dirty="0" smtClean="0"/>
                      <a:t>YBCO (</a:t>
                    </a:r>
                    <a:r>
                      <a:rPr lang="en-US" b="0" dirty="0" err="1" smtClean="0"/>
                      <a:t>a,b</a:t>
                    </a:r>
                    <a:r>
                      <a:rPr lang="en-US" b="0" dirty="0" smtClean="0"/>
                      <a:t>)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1238" y="5979372"/>
                    <a:ext cx="937610" cy="23489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3333" t="-28889" r="-3333" b="-5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5" name="TextBox 64"/>
          <p:cNvSpPr txBox="1"/>
          <p:nvPr/>
        </p:nvSpPr>
        <p:spPr>
          <a:xfrm>
            <a:off x="3987013" y="4023138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dependence: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49309" y="4674944"/>
                <a:ext cx="4224105" cy="831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09" y="4674944"/>
                <a:ext cx="4224105" cy="8314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8449801" y="4055307"/>
            <a:ext cx="3249720" cy="2035770"/>
            <a:chOff x="1166128" y="5675593"/>
            <a:chExt cx="3261782" cy="203577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897603" y="5675593"/>
              <a:ext cx="0" cy="15923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166128" y="5684824"/>
              <a:ext cx="3261782" cy="2026539"/>
              <a:chOff x="1150362" y="5416802"/>
              <a:chExt cx="3261782" cy="2026539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158245" y="7017495"/>
                <a:ext cx="3253899" cy="430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>
                <a:off x="1150362" y="5416802"/>
                <a:ext cx="2798976" cy="2026539"/>
                <a:chOff x="1150362" y="5416802"/>
                <a:chExt cx="2798976" cy="2026539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150362" y="5440615"/>
                  <a:ext cx="15766" cy="159231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Freeform 72"/>
                <p:cNvSpPr/>
                <p:nvPr/>
              </p:nvSpPr>
              <p:spPr>
                <a:xfrm>
                  <a:off x="1166128" y="5720929"/>
                  <a:ext cx="2677001" cy="1301259"/>
                </a:xfrm>
                <a:custGeom>
                  <a:avLst/>
                  <a:gdLst>
                    <a:gd name="connsiteX0" fmla="*/ 0 w 2651108"/>
                    <a:gd name="connsiteY0" fmla="*/ 13653 h 1218562"/>
                    <a:gd name="connsiteX1" fmla="*/ 772511 w 2651108"/>
                    <a:gd name="connsiteY1" fmla="*/ 13653 h 1218562"/>
                    <a:gd name="connsiteX2" fmla="*/ 1308538 w 2651108"/>
                    <a:gd name="connsiteY2" fmla="*/ 155543 h 1218562"/>
                    <a:gd name="connsiteX3" fmla="*/ 1813035 w 2651108"/>
                    <a:gd name="connsiteY3" fmla="*/ 407791 h 1218562"/>
                    <a:gd name="connsiteX4" fmla="*/ 2459421 w 2651108"/>
                    <a:gd name="connsiteY4" fmla="*/ 912287 h 1218562"/>
                    <a:gd name="connsiteX5" fmla="*/ 2569780 w 2651108"/>
                    <a:gd name="connsiteY5" fmla="*/ 1211832 h 1218562"/>
                    <a:gd name="connsiteX0" fmla="*/ 0 w 2651108"/>
                    <a:gd name="connsiteY0" fmla="*/ 2349 h 1207258"/>
                    <a:gd name="connsiteX1" fmla="*/ 961697 w 2651108"/>
                    <a:gd name="connsiteY1" fmla="*/ 49646 h 1207258"/>
                    <a:gd name="connsiteX2" fmla="*/ 1308538 w 2651108"/>
                    <a:gd name="connsiteY2" fmla="*/ 144239 h 1207258"/>
                    <a:gd name="connsiteX3" fmla="*/ 1813035 w 2651108"/>
                    <a:gd name="connsiteY3" fmla="*/ 396487 h 1207258"/>
                    <a:gd name="connsiteX4" fmla="*/ 2459421 w 2651108"/>
                    <a:gd name="connsiteY4" fmla="*/ 900983 h 1207258"/>
                    <a:gd name="connsiteX5" fmla="*/ 2569780 w 2651108"/>
                    <a:gd name="connsiteY5" fmla="*/ 1200528 h 1207258"/>
                    <a:gd name="connsiteX0" fmla="*/ 0 w 2651108"/>
                    <a:gd name="connsiteY0" fmla="*/ 2976 h 1207885"/>
                    <a:gd name="connsiteX1" fmla="*/ 961697 w 2651108"/>
                    <a:gd name="connsiteY1" fmla="*/ 50273 h 1207885"/>
                    <a:gd name="connsiteX2" fmla="*/ 1576552 w 2651108"/>
                    <a:gd name="connsiteY2" fmla="*/ 207928 h 1207885"/>
                    <a:gd name="connsiteX3" fmla="*/ 1813035 w 2651108"/>
                    <a:gd name="connsiteY3" fmla="*/ 397114 h 1207885"/>
                    <a:gd name="connsiteX4" fmla="*/ 2459421 w 2651108"/>
                    <a:gd name="connsiteY4" fmla="*/ 901610 h 1207885"/>
                    <a:gd name="connsiteX5" fmla="*/ 2569780 w 2651108"/>
                    <a:gd name="connsiteY5" fmla="*/ 1201155 h 1207885"/>
                    <a:gd name="connsiteX0" fmla="*/ 0 w 2644950"/>
                    <a:gd name="connsiteY0" fmla="*/ 2976 h 1207689"/>
                    <a:gd name="connsiteX1" fmla="*/ 961697 w 2644950"/>
                    <a:gd name="connsiteY1" fmla="*/ 50273 h 1207689"/>
                    <a:gd name="connsiteX2" fmla="*/ 1576552 w 2644950"/>
                    <a:gd name="connsiteY2" fmla="*/ 207928 h 1207689"/>
                    <a:gd name="connsiteX3" fmla="*/ 2002221 w 2644950"/>
                    <a:gd name="connsiteY3" fmla="*/ 444410 h 1207689"/>
                    <a:gd name="connsiteX4" fmla="*/ 2459421 w 2644950"/>
                    <a:gd name="connsiteY4" fmla="*/ 901610 h 1207689"/>
                    <a:gd name="connsiteX5" fmla="*/ 2569780 w 2644950"/>
                    <a:gd name="connsiteY5" fmla="*/ 1201155 h 1207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44950" h="1207689">
                      <a:moveTo>
                        <a:pt x="0" y="2976"/>
                      </a:moveTo>
                      <a:cubicBezTo>
                        <a:pt x="277210" y="-8848"/>
                        <a:pt x="698938" y="16114"/>
                        <a:pt x="961697" y="50273"/>
                      </a:cubicBezTo>
                      <a:cubicBezTo>
                        <a:pt x="1224456" y="84432"/>
                        <a:pt x="1403131" y="142239"/>
                        <a:pt x="1576552" y="207928"/>
                      </a:cubicBezTo>
                      <a:cubicBezTo>
                        <a:pt x="1749973" y="273618"/>
                        <a:pt x="1855076" y="328796"/>
                        <a:pt x="2002221" y="444410"/>
                      </a:cubicBezTo>
                      <a:cubicBezTo>
                        <a:pt x="2149366" y="560024"/>
                        <a:pt x="2364828" y="775486"/>
                        <a:pt x="2459421" y="901610"/>
                      </a:cubicBezTo>
                      <a:cubicBezTo>
                        <a:pt x="2554014" y="1027734"/>
                        <a:pt x="2753711" y="1248452"/>
                        <a:pt x="2569780" y="1201155"/>
                      </a:cubicBezTo>
                    </a:path>
                  </a:pathLst>
                </a:custGeom>
                <a:ln w="28575">
                  <a:solidFill>
                    <a:srgbClr val="0000CC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flipV="1">
                  <a:off x="1166128" y="5534731"/>
                  <a:ext cx="2665245" cy="1151628"/>
                </a:xfrm>
                <a:custGeom>
                  <a:avLst/>
                  <a:gdLst>
                    <a:gd name="connsiteX0" fmla="*/ 0 w 2651108"/>
                    <a:gd name="connsiteY0" fmla="*/ 13653 h 1218562"/>
                    <a:gd name="connsiteX1" fmla="*/ 772511 w 2651108"/>
                    <a:gd name="connsiteY1" fmla="*/ 13653 h 1218562"/>
                    <a:gd name="connsiteX2" fmla="*/ 1308538 w 2651108"/>
                    <a:gd name="connsiteY2" fmla="*/ 155543 h 1218562"/>
                    <a:gd name="connsiteX3" fmla="*/ 1813035 w 2651108"/>
                    <a:gd name="connsiteY3" fmla="*/ 407791 h 1218562"/>
                    <a:gd name="connsiteX4" fmla="*/ 2459421 w 2651108"/>
                    <a:gd name="connsiteY4" fmla="*/ 912287 h 1218562"/>
                    <a:gd name="connsiteX5" fmla="*/ 2569780 w 2651108"/>
                    <a:gd name="connsiteY5" fmla="*/ 1211832 h 1218562"/>
                    <a:gd name="connsiteX0" fmla="*/ 0 w 2651108"/>
                    <a:gd name="connsiteY0" fmla="*/ 2349 h 1207258"/>
                    <a:gd name="connsiteX1" fmla="*/ 961697 w 2651108"/>
                    <a:gd name="connsiteY1" fmla="*/ 49646 h 1207258"/>
                    <a:gd name="connsiteX2" fmla="*/ 1308538 w 2651108"/>
                    <a:gd name="connsiteY2" fmla="*/ 144239 h 1207258"/>
                    <a:gd name="connsiteX3" fmla="*/ 1813035 w 2651108"/>
                    <a:gd name="connsiteY3" fmla="*/ 396487 h 1207258"/>
                    <a:gd name="connsiteX4" fmla="*/ 2459421 w 2651108"/>
                    <a:gd name="connsiteY4" fmla="*/ 900983 h 1207258"/>
                    <a:gd name="connsiteX5" fmla="*/ 2569780 w 2651108"/>
                    <a:gd name="connsiteY5" fmla="*/ 1200528 h 1207258"/>
                    <a:gd name="connsiteX0" fmla="*/ 0 w 2651108"/>
                    <a:gd name="connsiteY0" fmla="*/ 2976 h 1207885"/>
                    <a:gd name="connsiteX1" fmla="*/ 961697 w 2651108"/>
                    <a:gd name="connsiteY1" fmla="*/ 50273 h 1207885"/>
                    <a:gd name="connsiteX2" fmla="*/ 1576552 w 2651108"/>
                    <a:gd name="connsiteY2" fmla="*/ 207928 h 1207885"/>
                    <a:gd name="connsiteX3" fmla="*/ 1813035 w 2651108"/>
                    <a:gd name="connsiteY3" fmla="*/ 397114 h 1207885"/>
                    <a:gd name="connsiteX4" fmla="*/ 2459421 w 2651108"/>
                    <a:gd name="connsiteY4" fmla="*/ 901610 h 1207885"/>
                    <a:gd name="connsiteX5" fmla="*/ 2569780 w 2651108"/>
                    <a:gd name="connsiteY5" fmla="*/ 1201155 h 1207885"/>
                    <a:gd name="connsiteX0" fmla="*/ 0 w 2644950"/>
                    <a:gd name="connsiteY0" fmla="*/ 2976 h 1207689"/>
                    <a:gd name="connsiteX1" fmla="*/ 961697 w 2644950"/>
                    <a:gd name="connsiteY1" fmla="*/ 50273 h 1207689"/>
                    <a:gd name="connsiteX2" fmla="*/ 1576552 w 2644950"/>
                    <a:gd name="connsiteY2" fmla="*/ 207928 h 1207689"/>
                    <a:gd name="connsiteX3" fmla="*/ 2002221 w 2644950"/>
                    <a:gd name="connsiteY3" fmla="*/ 444410 h 1207689"/>
                    <a:gd name="connsiteX4" fmla="*/ 2459421 w 2644950"/>
                    <a:gd name="connsiteY4" fmla="*/ 901610 h 1207689"/>
                    <a:gd name="connsiteX5" fmla="*/ 2569780 w 2644950"/>
                    <a:gd name="connsiteY5" fmla="*/ 1201155 h 1207689"/>
                    <a:gd name="connsiteX0" fmla="*/ 0 w 2459421"/>
                    <a:gd name="connsiteY0" fmla="*/ 2976 h 901610"/>
                    <a:gd name="connsiteX1" fmla="*/ 961697 w 2459421"/>
                    <a:gd name="connsiteY1" fmla="*/ 50273 h 901610"/>
                    <a:gd name="connsiteX2" fmla="*/ 1576552 w 2459421"/>
                    <a:gd name="connsiteY2" fmla="*/ 207928 h 901610"/>
                    <a:gd name="connsiteX3" fmla="*/ 2002221 w 2459421"/>
                    <a:gd name="connsiteY3" fmla="*/ 444410 h 901610"/>
                    <a:gd name="connsiteX4" fmla="*/ 2459421 w 2459421"/>
                    <a:gd name="connsiteY4" fmla="*/ 901610 h 901610"/>
                    <a:gd name="connsiteX0" fmla="*/ 0 w 2491196"/>
                    <a:gd name="connsiteY0" fmla="*/ 2976 h 939968"/>
                    <a:gd name="connsiteX1" fmla="*/ 961697 w 2491196"/>
                    <a:gd name="connsiteY1" fmla="*/ 50273 h 939968"/>
                    <a:gd name="connsiteX2" fmla="*/ 1576552 w 2491196"/>
                    <a:gd name="connsiteY2" fmla="*/ 207928 h 939968"/>
                    <a:gd name="connsiteX3" fmla="*/ 2002221 w 2491196"/>
                    <a:gd name="connsiteY3" fmla="*/ 444410 h 939968"/>
                    <a:gd name="connsiteX4" fmla="*/ 2459421 w 2491196"/>
                    <a:gd name="connsiteY4" fmla="*/ 901610 h 939968"/>
                    <a:gd name="connsiteX5" fmla="*/ 2451870 w 2491196"/>
                    <a:gd name="connsiteY5" fmla="*/ 916163 h 939968"/>
                    <a:gd name="connsiteX0" fmla="*/ 0 w 2572366"/>
                    <a:gd name="connsiteY0" fmla="*/ 2976 h 1265438"/>
                    <a:gd name="connsiteX1" fmla="*/ 961697 w 2572366"/>
                    <a:gd name="connsiteY1" fmla="*/ 50273 h 1265438"/>
                    <a:gd name="connsiteX2" fmla="*/ 1576552 w 2572366"/>
                    <a:gd name="connsiteY2" fmla="*/ 207928 h 1265438"/>
                    <a:gd name="connsiteX3" fmla="*/ 2002221 w 2572366"/>
                    <a:gd name="connsiteY3" fmla="*/ 444410 h 1265438"/>
                    <a:gd name="connsiteX4" fmla="*/ 2459421 w 2572366"/>
                    <a:gd name="connsiteY4" fmla="*/ 901610 h 1265438"/>
                    <a:gd name="connsiteX5" fmla="*/ 2572281 w 2572366"/>
                    <a:gd name="connsiteY5" fmla="*/ 1265438 h 126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72366" h="1265438">
                      <a:moveTo>
                        <a:pt x="0" y="2976"/>
                      </a:moveTo>
                      <a:cubicBezTo>
                        <a:pt x="277210" y="-8848"/>
                        <a:pt x="698938" y="16114"/>
                        <a:pt x="961697" y="50273"/>
                      </a:cubicBezTo>
                      <a:cubicBezTo>
                        <a:pt x="1224456" y="84432"/>
                        <a:pt x="1403131" y="142239"/>
                        <a:pt x="1576552" y="207928"/>
                      </a:cubicBezTo>
                      <a:cubicBezTo>
                        <a:pt x="1749973" y="273618"/>
                        <a:pt x="1855076" y="328796"/>
                        <a:pt x="2002221" y="444410"/>
                      </a:cubicBezTo>
                      <a:cubicBezTo>
                        <a:pt x="2149366" y="560024"/>
                        <a:pt x="2364411" y="764772"/>
                        <a:pt x="2459421" y="901610"/>
                      </a:cubicBezTo>
                      <a:cubicBezTo>
                        <a:pt x="2554431" y="1038448"/>
                        <a:pt x="2573854" y="1262406"/>
                        <a:pt x="2572281" y="1265438"/>
                      </a:cubicBezTo>
                    </a:path>
                  </a:pathLst>
                </a:cu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1834891" y="5416802"/>
                      <a:ext cx="252875" cy="2706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4891" y="5416802"/>
                      <a:ext cx="252875" cy="27065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14634" r="-7317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1893623" y="6259879"/>
                      <a:ext cx="2596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3623" y="6259879"/>
                      <a:ext cx="259623" cy="27699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23810" r="-9524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3698372" y="7172689"/>
                      <a:ext cx="250966" cy="2706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98372" y="7172689"/>
                      <a:ext cx="250966" cy="27065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6829" r="-7317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78" name="TextBox 77"/>
          <p:cNvSpPr txBox="1"/>
          <p:nvPr/>
        </p:nvSpPr>
        <p:spPr>
          <a:xfrm>
            <a:off x="8355326" y="6261329"/>
            <a:ext cx="39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Consistent w/ two-fluid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827959" y="5529905"/>
                <a:ext cx="17819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959" y="5529905"/>
                <a:ext cx="178190" cy="270652"/>
              </a:xfrm>
              <a:prstGeom prst="rect">
                <a:avLst/>
              </a:prstGeom>
              <a:blipFill>
                <a:blip r:embed="rId21"/>
                <a:stretch>
                  <a:fillRect l="-33333" r="-3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24" grpId="0"/>
      <p:bldP spid="26" grpId="0" animBg="1"/>
      <p:bldP spid="27" grpId="0"/>
      <p:bldP spid="53" grpId="0" animBg="1"/>
      <p:bldP spid="65" grpId="0"/>
      <p:bldP spid="66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75230" y="831644"/>
            <a:ext cx="1277077" cy="1603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510868" y="181358"/>
            <a:ext cx="409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</a:t>
            </a:r>
            <a:r>
              <a:rPr lang="en-US" dirty="0"/>
              <a:t>)</a:t>
            </a:r>
            <a:r>
              <a:rPr lang="en-US" dirty="0" smtClean="0"/>
              <a:t> Field applied to a finite thickness plate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0871" y="661614"/>
            <a:ext cx="3373820" cy="2294987"/>
            <a:chOff x="630621" y="1497723"/>
            <a:chExt cx="3373820" cy="229498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630621" y="3279228"/>
              <a:ext cx="3373820" cy="157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594980" y="1671145"/>
              <a:ext cx="0" cy="19549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72057" y="1671145"/>
              <a:ext cx="0" cy="19549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93228" y="2049517"/>
              <a:ext cx="15765" cy="10089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430367" y="2049517"/>
              <a:ext cx="15765" cy="10089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38701" y="3137337"/>
              <a:ext cx="0" cy="3153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69830" y="1718441"/>
                  <a:ext cx="27251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830" y="1718441"/>
                  <a:ext cx="272510" cy="270652"/>
                </a:xfrm>
                <a:prstGeom prst="rect">
                  <a:avLst/>
                </a:prstGeom>
                <a:blipFill>
                  <a:blip r:embed="rId2"/>
                  <a:stretch>
                    <a:fillRect l="-22222" r="-13333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79291" y="1667754"/>
                  <a:ext cx="27251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291" y="1667754"/>
                  <a:ext cx="272510" cy="270652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5909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80968" y="3515711"/>
                  <a:ext cx="181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968" y="3515711"/>
                  <a:ext cx="181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11602" y="3349070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02" y="3349070"/>
                  <a:ext cx="35990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71913" y="3345680"/>
                  <a:ext cx="1867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913" y="3345680"/>
                  <a:ext cx="18678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1749972" y="1718441"/>
              <a:ext cx="930166" cy="7094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59221" y="2073165"/>
              <a:ext cx="930166" cy="7094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799900" y="2412125"/>
              <a:ext cx="930166" cy="7094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02787" y="1497723"/>
              <a:ext cx="777800" cy="56756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053578" y="2704943"/>
              <a:ext cx="777800" cy="56756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089601" y="1718441"/>
                  <a:ext cx="322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9601" y="1718441"/>
                  <a:ext cx="32271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308" r="-1730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548765" y="2960639"/>
            <a:ext cx="1220758" cy="369332"/>
            <a:chOff x="4729655" y="1667754"/>
            <a:chExt cx="1220758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4729655" y="1667754"/>
              <a:ext cx="9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Width =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635390" y="1725222"/>
                  <a:ext cx="31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390" y="1725222"/>
                  <a:ext cx="315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308" r="-1538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87550" y="3534332"/>
                <a:ext cx="234468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50" y="3534332"/>
                <a:ext cx="2344681" cy="555858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4877" y="4555722"/>
                <a:ext cx="4132663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7" y="4555722"/>
                <a:ext cx="4132663" cy="289951"/>
              </a:xfrm>
              <a:prstGeom prst="rect">
                <a:avLst/>
              </a:prstGeom>
              <a:blipFill>
                <a:blip r:embed="rId10"/>
                <a:stretch>
                  <a:fillRect t="-62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0547" y="5139340"/>
                <a:ext cx="1925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47" y="5139340"/>
                <a:ext cx="1925399" cy="276999"/>
              </a:xfrm>
              <a:prstGeom prst="rect">
                <a:avLst/>
              </a:prstGeom>
              <a:blipFill>
                <a:blip r:embed="rId11"/>
                <a:stretch>
                  <a:fillRect l="-158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3478" y="5596813"/>
                <a:ext cx="2554482" cy="99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78" y="5596813"/>
                <a:ext cx="2554482" cy="9916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52892" y="4736769"/>
                <a:ext cx="15908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B vs.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For different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92" y="4736769"/>
                <a:ext cx="1590820" cy="646331"/>
              </a:xfrm>
              <a:prstGeom prst="rect">
                <a:avLst/>
              </a:prstGeom>
              <a:blipFill>
                <a:blip r:embed="rId13"/>
                <a:stretch>
                  <a:fillRect l="-26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86892" y="1310274"/>
                <a:ext cx="16671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B vs. x</a:t>
                </a:r>
              </a:p>
              <a:p>
                <a:pPr algn="ctr"/>
                <a:r>
                  <a:rPr lang="en-US" dirty="0" smtClean="0"/>
                  <a:t>For different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92" y="1310274"/>
                <a:ext cx="1667123" cy="646331"/>
              </a:xfrm>
              <a:prstGeom prst="rect">
                <a:avLst/>
              </a:prstGeom>
              <a:blipFill>
                <a:blip r:embed="rId14"/>
                <a:stretch>
                  <a:fillRect l="-292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5407" y="3891825"/>
            <a:ext cx="4820873" cy="28891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9498" y="236053"/>
            <a:ext cx="4694777" cy="34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75" y="161409"/>
            <a:ext cx="25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 Current flow in a strip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45527" y="812800"/>
            <a:ext cx="3155485" cy="1413101"/>
            <a:chOff x="1284888" y="1292772"/>
            <a:chExt cx="5037084" cy="2042727"/>
          </a:xfrm>
        </p:grpSpPr>
        <p:grpSp>
          <p:nvGrpSpPr>
            <p:cNvPr id="4" name="Group 3"/>
            <p:cNvGrpSpPr/>
            <p:nvPr/>
          </p:nvGrpSpPr>
          <p:grpSpPr>
            <a:xfrm>
              <a:off x="1284888" y="1292772"/>
              <a:ext cx="5037084" cy="1623859"/>
              <a:chOff x="1269122" y="1292772"/>
              <a:chExt cx="5037084" cy="162385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39614" y="1355836"/>
                <a:ext cx="2695903" cy="1560795"/>
                <a:chOff x="1639614" y="662143"/>
                <a:chExt cx="2695903" cy="1560795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639614" y="1797269"/>
                  <a:ext cx="2695903" cy="42566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1639614" y="662143"/>
                  <a:ext cx="1970689" cy="11351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 flipV="1">
                <a:off x="3610303" y="1560788"/>
                <a:ext cx="804041" cy="5754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4335517" y="1347954"/>
                <a:ext cx="1970689" cy="11351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4335516" y="1781505"/>
                <a:ext cx="1970689" cy="11351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564116" y="1292772"/>
                    <a:ext cx="1483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4116" y="1292772"/>
                    <a:ext cx="148374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6000" r="-28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269122" y="2554012"/>
                    <a:ext cx="1499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9122" y="2554012"/>
                    <a:ext cx="14991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7500" r="-29167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82610" y="3058500"/>
                  <a:ext cx="31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610" y="3058500"/>
                  <a:ext cx="31502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608" r="-1568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63150" y="2501712"/>
            <a:ext cx="3898022" cy="518540"/>
            <a:chOff x="871355" y="3002455"/>
            <a:chExt cx="3898022" cy="518540"/>
          </a:xfrm>
        </p:grpSpPr>
        <p:sp>
          <p:nvSpPr>
            <p:cNvPr id="15" name="TextBox 14"/>
            <p:cNvSpPr txBox="1"/>
            <p:nvPr/>
          </p:nvSpPr>
          <p:spPr>
            <a:xfrm>
              <a:off x="871355" y="3151663"/>
              <a:ext cx="298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 Current density (uniform):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68965" y="3002455"/>
                  <a:ext cx="800412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965" y="3002455"/>
                  <a:ext cx="800412" cy="5185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5239775" y="2650920"/>
            <a:ext cx="666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this will be modified to prevent field penetration into the sample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6405" y="3723878"/>
            <a:ext cx="1744717" cy="2049517"/>
            <a:chOff x="488732" y="5659821"/>
            <a:chExt cx="1744717" cy="204951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88732" y="5659821"/>
              <a:ext cx="0" cy="20337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33449" y="5675587"/>
              <a:ext cx="0" cy="20337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835575" y="6006662"/>
              <a:ext cx="1008990" cy="1292772"/>
              <a:chOff x="756745" y="6006662"/>
              <a:chExt cx="1008990" cy="129277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756745" y="6006662"/>
                <a:ext cx="0" cy="129277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087822" y="6006662"/>
                <a:ext cx="0" cy="129277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434801" y="6006662"/>
                <a:ext cx="0" cy="129277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765735" y="6006662"/>
                <a:ext cx="0" cy="129277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3160655" y="3796708"/>
            <a:ext cx="3416165" cy="1585537"/>
            <a:chOff x="3216166" y="5344510"/>
            <a:chExt cx="3416165" cy="1585537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216166" y="6589986"/>
              <a:ext cx="3105805" cy="15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862552" y="6006662"/>
              <a:ext cx="1655379" cy="583324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 flipH="1" flipV="1">
              <a:off x="4682359" y="5344510"/>
              <a:ext cx="7883" cy="12454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449012" y="6451486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012" y="6451486"/>
                  <a:ext cx="18331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82598" y="6649655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598" y="6649655"/>
                  <a:ext cx="35990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37977" y="6653048"/>
                  <a:ext cx="359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7977" y="6653048"/>
                  <a:ext cx="35990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254" r="-847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278428" y="3406882"/>
            <a:ext cx="3416165" cy="2424480"/>
            <a:chOff x="3269995" y="6443631"/>
            <a:chExt cx="3416165" cy="242448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949259" y="7912728"/>
              <a:ext cx="0" cy="1476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10547" y="7903580"/>
              <a:ext cx="0" cy="1476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3269995" y="6443631"/>
              <a:ext cx="3416165" cy="2424480"/>
              <a:chOff x="3269995" y="6443631"/>
              <a:chExt cx="3416165" cy="24244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69995" y="6819314"/>
                <a:ext cx="3416165" cy="2025798"/>
                <a:chOff x="3216166" y="5439760"/>
                <a:chExt cx="3416165" cy="2025798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3216166" y="6589986"/>
                  <a:ext cx="3105805" cy="1576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H="1" flipV="1">
                  <a:off x="4682360" y="5439760"/>
                  <a:ext cx="32879" cy="202579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6449012" y="6451486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9012" y="6451486"/>
                      <a:ext cx="183319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8" name="Freeform 37"/>
              <p:cNvSpPr/>
              <p:nvPr/>
            </p:nvSpPr>
            <p:spPr>
              <a:xfrm>
                <a:off x="4066186" y="7272503"/>
                <a:ext cx="2136884" cy="1595608"/>
              </a:xfrm>
              <a:custGeom>
                <a:avLst/>
                <a:gdLst>
                  <a:gd name="connsiteX0" fmla="*/ 0 w 3412924"/>
                  <a:gd name="connsiteY0" fmla="*/ 499064 h 1929807"/>
                  <a:gd name="connsiteX1" fmla="*/ 362607 w 3412924"/>
                  <a:gd name="connsiteY1" fmla="*/ 89161 h 1929807"/>
                  <a:gd name="connsiteX2" fmla="*/ 362607 w 3412924"/>
                  <a:gd name="connsiteY2" fmla="*/ 89161 h 1929807"/>
                  <a:gd name="connsiteX3" fmla="*/ 457200 w 3412924"/>
                  <a:gd name="connsiteY3" fmla="*/ 136457 h 1929807"/>
                  <a:gd name="connsiteX4" fmla="*/ 2033751 w 3412924"/>
                  <a:gd name="connsiteY4" fmla="*/ 1776071 h 1929807"/>
                  <a:gd name="connsiteX5" fmla="*/ 2128345 w 3412924"/>
                  <a:gd name="connsiteY5" fmla="*/ 1870664 h 1929807"/>
                  <a:gd name="connsiteX6" fmla="*/ 2222938 w 3412924"/>
                  <a:gd name="connsiteY6" fmla="*/ 1870664 h 1929807"/>
                  <a:gd name="connsiteX7" fmla="*/ 2317531 w 3412924"/>
                  <a:gd name="connsiteY7" fmla="*/ 1807602 h 1929807"/>
                  <a:gd name="connsiteX8" fmla="*/ 2632841 w 3412924"/>
                  <a:gd name="connsiteY8" fmla="*/ 1350402 h 1929807"/>
                  <a:gd name="connsiteX9" fmla="*/ 2711669 w 3412924"/>
                  <a:gd name="connsiteY9" fmla="*/ 1240043 h 1929807"/>
                  <a:gd name="connsiteX10" fmla="*/ 2995448 w 3412924"/>
                  <a:gd name="connsiteY10" fmla="*/ 1113919 h 1929807"/>
                  <a:gd name="connsiteX0" fmla="*/ 0 w 3491694"/>
                  <a:gd name="connsiteY0" fmla="*/ 499064 h 1929807"/>
                  <a:gd name="connsiteX1" fmla="*/ 362607 w 3491694"/>
                  <a:gd name="connsiteY1" fmla="*/ 89161 h 1929807"/>
                  <a:gd name="connsiteX2" fmla="*/ 362607 w 3491694"/>
                  <a:gd name="connsiteY2" fmla="*/ 89161 h 1929807"/>
                  <a:gd name="connsiteX3" fmla="*/ 457200 w 3491694"/>
                  <a:gd name="connsiteY3" fmla="*/ 136457 h 1929807"/>
                  <a:gd name="connsiteX4" fmla="*/ 2033751 w 3491694"/>
                  <a:gd name="connsiteY4" fmla="*/ 1776071 h 1929807"/>
                  <a:gd name="connsiteX5" fmla="*/ 2128345 w 3491694"/>
                  <a:gd name="connsiteY5" fmla="*/ 1870664 h 1929807"/>
                  <a:gd name="connsiteX6" fmla="*/ 2222938 w 3491694"/>
                  <a:gd name="connsiteY6" fmla="*/ 1870664 h 1929807"/>
                  <a:gd name="connsiteX7" fmla="*/ 2317531 w 3491694"/>
                  <a:gd name="connsiteY7" fmla="*/ 1807602 h 1929807"/>
                  <a:gd name="connsiteX8" fmla="*/ 2632841 w 3491694"/>
                  <a:gd name="connsiteY8" fmla="*/ 1350402 h 1929807"/>
                  <a:gd name="connsiteX9" fmla="*/ 2711669 w 3491694"/>
                  <a:gd name="connsiteY9" fmla="*/ 1240043 h 1929807"/>
                  <a:gd name="connsiteX10" fmla="*/ 3090041 w 3491694"/>
                  <a:gd name="connsiteY10" fmla="*/ 1634181 h 1929807"/>
                  <a:gd name="connsiteX0" fmla="*/ 0 w 3374022"/>
                  <a:gd name="connsiteY0" fmla="*/ 499064 h 1929807"/>
                  <a:gd name="connsiteX1" fmla="*/ 362607 w 3374022"/>
                  <a:gd name="connsiteY1" fmla="*/ 89161 h 1929807"/>
                  <a:gd name="connsiteX2" fmla="*/ 362607 w 3374022"/>
                  <a:gd name="connsiteY2" fmla="*/ 89161 h 1929807"/>
                  <a:gd name="connsiteX3" fmla="*/ 457200 w 3374022"/>
                  <a:gd name="connsiteY3" fmla="*/ 136457 h 1929807"/>
                  <a:gd name="connsiteX4" fmla="*/ 2033751 w 3374022"/>
                  <a:gd name="connsiteY4" fmla="*/ 1776071 h 1929807"/>
                  <a:gd name="connsiteX5" fmla="*/ 2128345 w 3374022"/>
                  <a:gd name="connsiteY5" fmla="*/ 1870664 h 1929807"/>
                  <a:gd name="connsiteX6" fmla="*/ 2222938 w 3374022"/>
                  <a:gd name="connsiteY6" fmla="*/ 1870664 h 1929807"/>
                  <a:gd name="connsiteX7" fmla="*/ 2317531 w 3374022"/>
                  <a:gd name="connsiteY7" fmla="*/ 1807602 h 1929807"/>
                  <a:gd name="connsiteX8" fmla="*/ 2632841 w 3374022"/>
                  <a:gd name="connsiteY8" fmla="*/ 1350402 h 1929807"/>
                  <a:gd name="connsiteX9" fmla="*/ 2711669 w 3374022"/>
                  <a:gd name="connsiteY9" fmla="*/ 1240043 h 1929807"/>
                  <a:gd name="connsiteX10" fmla="*/ 2948151 w 3374022"/>
                  <a:gd name="connsiteY10" fmla="*/ 1508057 h 1929807"/>
                  <a:gd name="connsiteX0" fmla="*/ 0 w 2711669"/>
                  <a:gd name="connsiteY0" fmla="*/ 499064 h 1929807"/>
                  <a:gd name="connsiteX1" fmla="*/ 362607 w 2711669"/>
                  <a:gd name="connsiteY1" fmla="*/ 89161 h 1929807"/>
                  <a:gd name="connsiteX2" fmla="*/ 362607 w 2711669"/>
                  <a:gd name="connsiteY2" fmla="*/ 89161 h 1929807"/>
                  <a:gd name="connsiteX3" fmla="*/ 457200 w 2711669"/>
                  <a:gd name="connsiteY3" fmla="*/ 136457 h 1929807"/>
                  <a:gd name="connsiteX4" fmla="*/ 2033751 w 2711669"/>
                  <a:gd name="connsiteY4" fmla="*/ 1776071 h 1929807"/>
                  <a:gd name="connsiteX5" fmla="*/ 2128345 w 2711669"/>
                  <a:gd name="connsiteY5" fmla="*/ 1870664 h 1929807"/>
                  <a:gd name="connsiteX6" fmla="*/ 2222938 w 2711669"/>
                  <a:gd name="connsiteY6" fmla="*/ 1870664 h 1929807"/>
                  <a:gd name="connsiteX7" fmla="*/ 2317531 w 2711669"/>
                  <a:gd name="connsiteY7" fmla="*/ 1807602 h 1929807"/>
                  <a:gd name="connsiteX8" fmla="*/ 2632841 w 2711669"/>
                  <a:gd name="connsiteY8" fmla="*/ 1350402 h 1929807"/>
                  <a:gd name="connsiteX9" fmla="*/ 2711669 w 2711669"/>
                  <a:gd name="connsiteY9" fmla="*/ 1240043 h 1929807"/>
                  <a:gd name="connsiteX0" fmla="*/ 0 w 2711669"/>
                  <a:gd name="connsiteY0" fmla="*/ 409903 h 1844013"/>
                  <a:gd name="connsiteX1" fmla="*/ 362607 w 2711669"/>
                  <a:gd name="connsiteY1" fmla="*/ 0 h 1844013"/>
                  <a:gd name="connsiteX2" fmla="*/ 362607 w 2711669"/>
                  <a:gd name="connsiteY2" fmla="*/ 0 h 1844013"/>
                  <a:gd name="connsiteX3" fmla="*/ 2033751 w 2711669"/>
                  <a:gd name="connsiteY3" fmla="*/ 1686910 h 1844013"/>
                  <a:gd name="connsiteX4" fmla="*/ 2128345 w 2711669"/>
                  <a:gd name="connsiteY4" fmla="*/ 1781503 h 1844013"/>
                  <a:gd name="connsiteX5" fmla="*/ 2222938 w 2711669"/>
                  <a:gd name="connsiteY5" fmla="*/ 1781503 h 1844013"/>
                  <a:gd name="connsiteX6" fmla="*/ 2317531 w 2711669"/>
                  <a:gd name="connsiteY6" fmla="*/ 1718441 h 1844013"/>
                  <a:gd name="connsiteX7" fmla="*/ 2632841 w 2711669"/>
                  <a:gd name="connsiteY7" fmla="*/ 1261241 h 1844013"/>
                  <a:gd name="connsiteX8" fmla="*/ 2711669 w 2711669"/>
                  <a:gd name="connsiteY8" fmla="*/ 1150882 h 1844013"/>
                  <a:gd name="connsiteX0" fmla="*/ 0 w 2711669"/>
                  <a:gd name="connsiteY0" fmla="*/ 409903 h 1844013"/>
                  <a:gd name="connsiteX1" fmla="*/ 362607 w 2711669"/>
                  <a:gd name="connsiteY1" fmla="*/ 0 h 1844013"/>
                  <a:gd name="connsiteX2" fmla="*/ 362607 w 2711669"/>
                  <a:gd name="connsiteY2" fmla="*/ 0 h 1844013"/>
                  <a:gd name="connsiteX3" fmla="*/ 504497 w 2711669"/>
                  <a:gd name="connsiteY3" fmla="*/ 157654 h 1844013"/>
                  <a:gd name="connsiteX4" fmla="*/ 2033751 w 2711669"/>
                  <a:gd name="connsiteY4" fmla="*/ 1686910 h 1844013"/>
                  <a:gd name="connsiteX5" fmla="*/ 2128345 w 2711669"/>
                  <a:gd name="connsiteY5" fmla="*/ 1781503 h 1844013"/>
                  <a:gd name="connsiteX6" fmla="*/ 2222938 w 2711669"/>
                  <a:gd name="connsiteY6" fmla="*/ 1781503 h 1844013"/>
                  <a:gd name="connsiteX7" fmla="*/ 2317531 w 2711669"/>
                  <a:gd name="connsiteY7" fmla="*/ 1718441 h 1844013"/>
                  <a:gd name="connsiteX8" fmla="*/ 2632841 w 2711669"/>
                  <a:gd name="connsiteY8" fmla="*/ 1261241 h 1844013"/>
                  <a:gd name="connsiteX9" fmla="*/ 2711669 w 2711669"/>
                  <a:gd name="connsiteY9" fmla="*/ 1150882 h 1844013"/>
                  <a:gd name="connsiteX0" fmla="*/ 0 w 2711669"/>
                  <a:gd name="connsiteY0" fmla="*/ 409903 h 1842890"/>
                  <a:gd name="connsiteX1" fmla="*/ 362607 w 2711669"/>
                  <a:gd name="connsiteY1" fmla="*/ 0 h 1842890"/>
                  <a:gd name="connsiteX2" fmla="*/ 362607 w 2711669"/>
                  <a:gd name="connsiteY2" fmla="*/ 0 h 1842890"/>
                  <a:gd name="connsiteX3" fmla="*/ 583325 w 2711669"/>
                  <a:gd name="connsiteY3" fmla="*/ 15764 h 1842890"/>
                  <a:gd name="connsiteX4" fmla="*/ 2033751 w 2711669"/>
                  <a:gd name="connsiteY4" fmla="*/ 1686910 h 1842890"/>
                  <a:gd name="connsiteX5" fmla="*/ 2128345 w 2711669"/>
                  <a:gd name="connsiteY5" fmla="*/ 1781503 h 1842890"/>
                  <a:gd name="connsiteX6" fmla="*/ 2222938 w 2711669"/>
                  <a:gd name="connsiteY6" fmla="*/ 1781503 h 1842890"/>
                  <a:gd name="connsiteX7" fmla="*/ 2317531 w 2711669"/>
                  <a:gd name="connsiteY7" fmla="*/ 1718441 h 1842890"/>
                  <a:gd name="connsiteX8" fmla="*/ 2632841 w 2711669"/>
                  <a:gd name="connsiteY8" fmla="*/ 1261241 h 1842890"/>
                  <a:gd name="connsiteX9" fmla="*/ 2711669 w 2711669"/>
                  <a:gd name="connsiteY9" fmla="*/ 1150882 h 1842890"/>
                  <a:gd name="connsiteX0" fmla="*/ 0 w 2711669"/>
                  <a:gd name="connsiteY0" fmla="*/ 409903 h 1842890"/>
                  <a:gd name="connsiteX1" fmla="*/ 362607 w 2711669"/>
                  <a:gd name="connsiteY1" fmla="*/ 0 h 1842890"/>
                  <a:gd name="connsiteX2" fmla="*/ 362607 w 2711669"/>
                  <a:gd name="connsiteY2" fmla="*/ 0 h 1842890"/>
                  <a:gd name="connsiteX3" fmla="*/ 583325 w 2711669"/>
                  <a:gd name="connsiteY3" fmla="*/ 15764 h 1842890"/>
                  <a:gd name="connsiteX4" fmla="*/ 551794 w 2711669"/>
                  <a:gd name="connsiteY4" fmla="*/ 31530 h 1842890"/>
                  <a:gd name="connsiteX5" fmla="*/ 2033751 w 2711669"/>
                  <a:gd name="connsiteY5" fmla="*/ 1686910 h 1842890"/>
                  <a:gd name="connsiteX6" fmla="*/ 2128345 w 2711669"/>
                  <a:gd name="connsiteY6" fmla="*/ 1781503 h 1842890"/>
                  <a:gd name="connsiteX7" fmla="*/ 2222938 w 2711669"/>
                  <a:gd name="connsiteY7" fmla="*/ 1781503 h 1842890"/>
                  <a:gd name="connsiteX8" fmla="*/ 2317531 w 2711669"/>
                  <a:gd name="connsiteY8" fmla="*/ 1718441 h 1842890"/>
                  <a:gd name="connsiteX9" fmla="*/ 2632841 w 2711669"/>
                  <a:gd name="connsiteY9" fmla="*/ 1261241 h 1842890"/>
                  <a:gd name="connsiteX10" fmla="*/ 2711669 w 2711669"/>
                  <a:gd name="connsiteY10" fmla="*/ 1150882 h 1842890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536131 h 2051401"/>
                  <a:gd name="connsiteX1" fmla="*/ 362607 w 2711669"/>
                  <a:gd name="connsiteY1" fmla="*/ 126228 h 2051401"/>
                  <a:gd name="connsiteX2" fmla="*/ 362607 w 2711669"/>
                  <a:gd name="connsiteY2" fmla="*/ 126228 h 2051401"/>
                  <a:gd name="connsiteX3" fmla="*/ 583325 w 2711669"/>
                  <a:gd name="connsiteY3" fmla="*/ 141992 h 2051401"/>
                  <a:gd name="connsiteX4" fmla="*/ 567559 w 2711669"/>
                  <a:gd name="connsiteY4" fmla="*/ 189289 h 2051401"/>
                  <a:gd name="connsiteX5" fmla="*/ 2033751 w 2711669"/>
                  <a:gd name="connsiteY5" fmla="*/ 1813138 h 2051401"/>
                  <a:gd name="connsiteX6" fmla="*/ 441435 w 2711669"/>
                  <a:gd name="connsiteY6" fmla="*/ 103 h 2051401"/>
                  <a:gd name="connsiteX7" fmla="*/ 2128345 w 2711669"/>
                  <a:gd name="connsiteY7" fmla="*/ 1907731 h 2051401"/>
                  <a:gd name="connsiteX8" fmla="*/ 2222938 w 2711669"/>
                  <a:gd name="connsiteY8" fmla="*/ 1907731 h 2051401"/>
                  <a:gd name="connsiteX9" fmla="*/ 2317531 w 2711669"/>
                  <a:gd name="connsiteY9" fmla="*/ 1844669 h 2051401"/>
                  <a:gd name="connsiteX10" fmla="*/ 2632841 w 2711669"/>
                  <a:gd name="connsiteY10" fmla="*/ 1387469 h 2051401"/>
                  <a:gd name="connsiteX11" fmla="*/ 2711669 w 2711669"/>
                  <a:gd name="connsiteY11" fmla="*/ 1277110 h 2051401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409903 h 1842743"/>
                  <a:gd name="connsiteX1" fmla="*/ 362607 w 2711669"/>
                  <a:gd name="connsiteY1" fmla="*/ 0 h 1842743"/>
                  <a:gd name="connsiteX2" fmla="*/ 362607 w 2711669"/>
                  <a:gd name="connsiteY2" fmla="*/ 0 h 1842743"/>
                  <a:gd name="connsiteX3" fmla="*/ 583325 w 2711669"/>
                  <a:gd name="connsiteY3" fmla="*/ 15764 h 1842743"/>
                  <a:gd name="connsiteX4" fmla="*/ 567559 w 2711669"/>
                  <a:gd name="connsiteY4" fmla="*/ 63061 h 1842743"/>
                  <a:gd name="connsiteX5" fmla="*/ 2033751 w 2711669"/>
                  <a:gd name="connsiteY5" fmla="*/ 1686910 h 1842743"/>
                  <a:gd name="connsiteX6" fmla="*/ 2222938 w 2711669"/>
                  <a:gd name="connsiteY6" fmla="*/ 1781503 h 1842743"/>
                  <a:gd name="connsiteX7" fmla="*/ 2317531 w 2711669"/>
                  <a:gd name="connsiteY7" fmla="*/ 1718441 h 1842743"/>
                  <a:gd name="connsiteX8" fmla="*/ 2632841 w 2711669"/>
                  <a:gd name="connsiteY8" fmla="*/ 1261241 h 1842743"/>
                  <a:gd name="connsiteX9" fmla="*/ 2711669 w 2711669"/>
                  <a:gd name="connsiteY9" fmla="*/ 1150882 h 1842743"/>
                  <a:gd name="connsiteX0" fmla="*/ 0 w 2711669"/>
                  <a:gd name="connsiteY0" fmla="*/ 409903 h 1849433"/>
                  <a:gd name="connsiteX1" fmla="*/ 362607 w 2711669"/>
                  <a:gd name="connsiteY1" fmla="*/ 0 h 1849433"/>
                  <a:gd name="connsiteX2" fmla="*/ 362607 w 2711669"/>
                  <a:gd name="connsiteY2" fmla="*/ 0 h 1849433"/>
                  <a:gd name="connsiteX3" fmla="*/ 583325 w 2711669"/>
                  <a:gd name="connsiteY3" fmla="*/ 15764 h 1849433"/>
                  <a:gd name="connsiteX4" fmla="*/ 567559 w 2711669"/>
                  <a:gd name="connsiteY4" fmla="*/ 63061 h 1849433"/>
                  <a:gd name="connsiteX5" fmla="*/ 2033751 w 2711669"/>
                  <a:gd name="connsiteY5" fmla="*/ 1686910 h 1849433"/>
                  <a:gd name="connsiteX6" fmla="*/ 2251513 w 2711669"/>
                  <a:gd name="connsiteY6" fmla="*/ 1795790 h 1849433"/>
                  <a:gd name="connsiteX7" fmla="*/ 2317531 w 2711669"/>
                  <a:gd name="connsiteY7" fmla="*/ 1718441 h 1849433"/>
                  <a:gd name="connsiteX8" fmla="*/ 2632841 w 2711669"/>
                  <a:gd name="connsiteY8" fmla="*/ 1261241 h 1849433"/>
                  <a:gd name="connsiteX9" fmla="*/ 2711669 w 2711669"/>
                  <a:gd name="connsiteY9" fmla="*/ 1150882 h 1849433"/>
                  <a:gd name="connsiteX0" fmla="*/ 0 w 2711669"/>
                  <a:gd name="connsiteY0" fmla="*/ 409903 h 1837702"/>
                  <a:gd name="connsiteX1" fmla="*/ 362607 w 2711669"/>
                  <a:gd name="connsiteY1" fmla="*/ 0 h 1837702"/>
                  <a:gd name="connsiteX2" fmla="*/ 362607 w 2711669"/>
                  <a:gd name="connsiteY2" fmla="*/ 0 h 1837702"/>
                  <a:gd name="connsiteX3" fmla="*/ 583325 w 2711669"/>
                  <a:gd name="connsiteY3" fmla="*/ 15764 h 1837702"/>
                  <a:gd name="connsiteX4" fmla="*/ 567559 w 2711669"/>
                  <a:gd name="connsiteY4" fmla="*/ 63061 h 1837702"/>
                  <a:gd name="connsiteX5" fmla="*/ 2033751 w 2711669"/>
                  <a:gd name="connsiteY5" fmla="*/ 1686910 h 1837702"/>
                  <a:gd name="connsiteX6" fmla="*/ 2317531 w 2711669"/>
                  <a:gd name="connsiteY6" fmla="*/ 1718441 h 1837702"/>
                  <a:gd name="connsiteX7" fmla="*/ 2632841 w 2711669"/>
                  <a:gd name="connsiteY7" fmla="*/ 1261241 h 1837702"/>
                  <a:gd name="connsiteX8" fmla="*/ 2711669 w 2711669"/>
                  <a:gd name="connsiteY8" fmla="*/ 1150882 h 1837702"/>
                  <a:gd name="connsiteX0" fmla="*/ 0 w 2711669"/>
                  <a:gd name="connsiteY0" fmla="*/ 409903 h 1837702"/>
                  <a:gd name="connsiteX1" fmla="*/ 362607 w 2711669"/>
                  <a:gd name="connsiteY1" fmla="*/ 0 h 1837702"/>
                  <a:gd name="connsiteX2" fmla="*/ 362607 w 2711669"/>
                  <a:gd name="connsiteY2" fmla="*/ 0 h 1837702"/>
                  <a:gd name="connsiteX3" fmla="*/ 583325 w 2711669"/>
                  <a:gd name="connsiteY3" fmla="*/ 15764 h 1837702"/>
                  <a:gd name="connsiteX4" fmla="*/ 567559 w 2711669"/>
                  <a:gd name="connsiteY4" fmla="*/ 63061 h 1837702"/>
                  <a:gd name="connsiteX5" fmla="*/ 2033751 w 2711669"/>
                  <a:gd name="connsiteY5" fmla="*/ 1686910 h 1837702"/>
                  <a:gd name="connsiteX6" fmla="*/ 2317531 w 2711669"/>
                  <a:gd name="connsiteY6" fmla="*/ 1718441 h 1837702"/>
                  <a:gd name="connsiteX7" fmla="*/ 2632841 w 2711669"/>
                  <a:gd name="connsiteY7" fmla="*/ 1261241 h 1837702"/>
                  <a:gd name="connsiteX8" fmla="*/ 2711669 w 2711669"/>
                  <a:gd name="connsiteY8" fmla="*/ 1150882 h 1837702"/>
                  <a:gd name="connsiteX0" fmla="*/ 0 w 2711669"/>
                  <a:gd name="connsiteY0" fmla="*/ 409903 h 1835665"/>
                  <a:gd name="connsiteX1" fmla="*/ 362607 w 2711669"/>
                  <a:gd name="connsiteY1" fmla="*/ 0 h 1835665"/>
                  <a:gd name="connsiteX2" fmla="*/ 362607 w 2711669"/>
                  <a:gd name="connsiteY2" fmla="*/ 0 h 1835665"/>
                  <a:gd name="connsiteX3" fmla="*/ 583325 w 2711669"/>
                  <a:gd name="connsiteY3" fmla="*/ 15764 h 1835665"/>
                  <a:gd name="connsiteX4" fmla="*/ 567559 w 2711669"/>
                  <a:gd name="connsiteY4" fmla="*/ 63061 h 1835665"/>
                  <a:gd name="connsiteX5" fmla="*/ 2033751 w 2711669"/>
                  <a:gd name="connsiteY5" fmla="*/ 1686910 h 1835665"/>
                  <a:gd name="connsiteX6" fmla="*/ 2317531 w 2711669"/>
                  <a:gd name="connsiteY6" fmla="*/ 1718441 h 1835665"/>
                  <a:gd name="connsiteX7" fmla="*/ 2632841 w 2711669"/>
                  <a:gd name="connsiteY7" fmla="*/ 1261241 h 1835665"/>
                  <a:gd name="connsiteX8" fmla="*/ 2711669 w 2711669"/>
                  <a:gd name="connsiteY8" fmla="*/ 1150882 h 1835665"/>
                  <a:gd name="connsiteX0" fmla="*/ 0 w 2711669"/>
                  <a:gd name="connsiteY0" fmla="*/ 409903 h 1844494"/>
                  <a:gd name="connsiteX1" fmla="*/ 362607 w 2711669"/>
                  <a:gd name="connsiteY1" fmla="*/ 0 h 1844494"/>
                  <a:gd name="connsiteX2" fmla="*/ 362607 w 2711669"/>
                  <a:gd name="connsiteY2" fmla="*/ 0 h 1844494"/>
                  <a:gd name="connsiteX3" fmla="*/ 583325 w 2711669"/>
                  <a:gd name="connsiteY3" fmla="*/ 15764 h 1844494"/>
                  <a:gd name="connsiteX4" fmla="*/ 567559 w 2711669"/>
                  <a:gd name="connsiteY4" fmla="*/ 63061 h 1844494"/>
                  <a:gd name="connsiteX5" fmla="*/ 2033751 w 2711669"/>
                  <a:gd name="connsiteY5" fmla="*/ 1686910 h 1844494"/>
                  <a:gd name="connsiteX6" fmla="*/ 2317531 w 2711669"/>
                  <a:gd name="connsiteY6" fmla="*/ 1718441 h 1844494"/>
                  <a:gd name="connsiteX7" fmla="*/ 2632841 w 2711669"/>
                  <a:gd name="connsiteY7" fmla="*/ 1261241 h 1844494"/>
                  <a:gd name="connsiteX8" fmla="*/ 2711669 w 2711669"/>
                  <a:gd name="connsiteY8" fmla="*/ 1150882 h 1844494"/>
                  <a:gd name="connsiteX0" fmla="*/ 0 w 2711669"/>
                  <a:gd name="connsiteY0" fmla="*/ 409903 h 1841491"/>
                  <a:gd name="connsiteX1" fmla="*/ 362607 w 2711669"/>
                  <a:gd name="connsiteY1" fmla="*/ 0 h 1841491"/>
                  <a:gd name="connsiteX2" fmla="*/ 362607 w 2711669"/>
                  <a:gd name="connsiteY2" fmla="*/ 0 h 1841491"/>
                  <a:gd name="connsiteX3" fmla="*/ 583325 w 2711669"/>
                  <a:gd name="connsiteY3" fmla="*/ 15764 h 1841491"/>
                  <a:gd name="connsiteX4" fmla="*/ 567559 w 2711669"/>
                  <a:gd name="connsiteY4" fmla="*/ 63061 h 1841491"/>
                  <a:gd name="connsiteX5" fmla="*/ 2033751 w 2711669"/>
                  <a:gd name="connsiteY5" fmla="*/ 1686910 h 1841491"/>
                  <a:gd name="connsiteX6" fmla="*/ 2317531 w 2711669"/>
                  <a:gd name="connsiteY6" fmla="*/ 1718441 h 1841491"/>
                  <a:gd name="connsiteX7" fmla="*/ 2632841 w 2711669"/>
                  <a:gd name="connsiteY7" fmla="*/ 1261241 h 1841491"/>
                  <a:gd name="connsiteX8" fmla="*/ 2711669 w 2711669"/>
                  <a:gd name="connsiteY8" fmla="*/ 1150882 h 1841491"/>
                  <a:gd name="connsiteX0" fmla="*/ 0 w 2632841"/>
                  <a:gd name="connsiteY0" fmla="*/ 409903 h 1841491"/>
                  <a:gd name="connsiteX1" fmla="*/ 362607 w 2632841"/>
                  <a:gd name="connsiteY1" fmla="*/ 0 h 1841491"/>
                  <a:gd name="connsiteX2" fmla="*/ 362607 w 2632841"/>
                  <a:gd name="connsiteY2" fmla="*/ 0 h 1841491"/>
                  <a:gd name="connsiteX3" fmla="*/ 583325 w 2632841"/>
                  <a:gd name="connsiteY3" fmla="*/ 15764 h 1841491"/>
                  <a:gd name="connsiteX4" fmla="*/ 567559 w 2632841"/>
                  <a:gd name="connsiteY4" fmla="*/ 63061 h 1841491"/>
                  <a:gd name="connsiteX5" fmla="*/ 2033751 w 2632841"/>
                  <a:gd name="connsiteY5" fmla="*/ 1686910 h 1841491"/>
                  <a:gd name="connsiteX6" fmla="*/ 2317531 w 2632841"/>
                  <a:gd name="connsiteY6" fmla="*/ 1718441 h 1841491"/>
                  <a:gd name="connsiteX7" fmla="*/ 2632841 w 2632841"/>
                  <a:gd name="connsiteY7" fmla="*/ 1261241 h 1841491"/>
                  <a:gd name="connsiteX0" fmla="*/ 0 w 2747141"/>
                  <a:gd name="connsiteY0" fmla="*/ 409903 h 1844746"/>
                  <a:gd name="connsiteX1" fmla="*/ 362607 w 2747141"/>
                  <a:gd name="connsiteY1" fmla="*/ 0 h 1844746"/>
                  <a:gd name="connsiteX2" fmla="*/ 362607 w 2747141"/>
                  <a:gd name="connsiteY2" fmla="*/ 0 h 1844746"/>
                  <a:gd name="connsiteX3" fmla="*/ 583325 w 2747141"/>
                  <a:gd name="connsiteY3" fmla="*/ 15764 h 1844746"/>
                  <a:gd name="connsiteX4" fmla="*/ 567559 w 2747141"/>
                  <a:gd name="connsiteY4" fmla="*/ 63061 h 1844746"/>
                  <a:gd name="connsiteX5" fmla="*/ 2033751 w 2747141"/>
                  <a:gd name="connsiteY5" fmla="*/ 1686910 h 1844746"/>
                  <a:gd name="connsiteX6" fmla="*/ 2317531 w 2747141"/>
                  <a:gd name="connsiteY6" fmla="*/ 1718441 h 1844746"/>
                  <a:gd name="connsiteX7" fmla="*/ 2747141 w 2747141"/>
                  <a:gd name="connsiteY7" fmla="*/ 1085029 h 1844746"/>
                  <a:gd name="connsiteX0" fmla="*/ 0 w 2781118"/>
                  <a:gd name="connsiteY0" fmla="*/ 409903 h 1844746"/>
                  <a:gd name="connsiteX1" fmla="*/ 362607 w 2781118"/>
                  <a:gd name="connsiteY1" fmla="*/ 0 h 1844746"/>
                  <a:gd name="connsiteX2" fmla="*/ 362607 w 2781118"/>
                  <a:gd name="connsiteY2" fmla="*/ 0 h 1844746"/>
                  <a:gd name="connsiteX3" fmla="*/ 583325 w 2781118"/>
                  <a:gd name="connsiteY3" fmla="*/ 15764 h 1844746"/>
                  <a:gd name="connsiteX4" fmla="*/ 567559 w 2781118"/>
                  <a:gd name="connsiteY4" fmla="*/ 63061 h 1844746"/>
                  <a:gd name="connsiteX5" fmla="*/ 2033751 w 2781118"/>
                  <a:gd name="connsiteY5" fmla="*/ 1686910 h 1844746"/>
                  <a:gd name="connsiteX6" fmla="*/ 2317531 w 2781118"/>
                  <a:gd name="connsiteY6" fmla="*/ 1718441 h 1844746"/>
                  <a:gd name="connsiteX7" fmla="*/ 2747141 w 2781118"/>
                  <a:gd name="connsiteY7" fmla="*/ 1085029 h 1844746"/>
                  <a:gd name="connsiteX8" fmla="*/ 2754368 w 2781118"/>
                  <a:gd name="connsiteY8" fmla="*/ 1085685 h 1844746"/>
                  <a:gd name="connsiteX0" fmla="*/ 0 w 2840093"/>
                  <a:gd name="connsiteY0" fmla="*/ 409903 h 1844746"/>
                  <a:gd name="connsiteX1" fmla="*/ 362607 w 2840093"/>
                  <a:gd name="connsiteY1" fmla="*/ 0 h 1844746"/>
                  <a:gd name="connsiteX2" fmla="*/ 362607 w 2840093"/>
                  <a:gd name="connsiteY2" fmla="*/ 0 h 1844746"/>
                  <a:gd name="connsiteX3" fmla="*/ 583325 w 2840093"/>
                  <a:gd name="connsiteY3" fmla="*/ 15764 h 1844746"/>
                  <a:gd name="connsiteX4" fmla="*/ 567559 w 2840093"/>
                  <a:gd name="connsiteY4" fmla="*/ 63061 h 1844746"/>
                  <a:gd name="connsiteX5" fmla="*/ 2033751 w 2840093"/>
                  <a:gd name="connsiteY5" fmla="*/ 1686910 h 1844746"/>
                  <a:gd name="connsiteX6" fmla="*/ 2317531 w 2840093"/>
                  <a:gd name="connsiteY6" fmla="*/ 1718441 h 1844746"/>
                  <a:gd name="connsiteX7" fmla="*/ 2747141 w 2840093"/>
                  <a:gd name="connsiteY7" fmla="*/ 1085029 h 1844746"/>
                  <a:gd name="connsiteX8" fmla="*/ 2840093 w 2840093"/>
                  <a:gd name="connsiteY8" fmla="*/ 1038060 h 1844746"/>
                  <a:gd name="connsiteX0" fmla="*/ 0 w 2882955"/>
                  <a:gd name="connsiteY0" fmla="*/ 409903 h 1844746"/>
                  <a:gd name="connsiteX1" fmla="*/ 362607 w 2882955"/>
                  <a:gd name="connsiteY1" fmla="*/ 0 h 1844746"/>
                  <a:gd name="connsiteX2" fmla="*/ 362607 w 2882955"/>
                  <a:gd name="connsiteY2" fmla="*/ 0 h 1844746"/>
                  <a:gd name="connsiteX3" fmla="*/ 583325 w 2882955"/>
                  <a:gd name="connsiteY3" fmla="*/ 15764 h 1844746"/>
                  <a:gd name="connsiteX4" fmla="*/ 567559 w 2882955"/>
                  <a:gd name="connsiteY4" fmla="*/ 63061 h 1844746"/>
                  <a:gd name="connsiteX5" fmla="*/ 2033751 w 2882955"/>
                  <a:gd name="connsiteY5" fmla="*/ 1686910 h 1844746"/>
                  <a:gd name="connsiteX6" fmla="*/ 2317531 w 2882955"/>
                  <a:gd name="connsiteY6" fmla="*/ 1718441 h 1844746"/>
                  <a:gd name="connsiteX7" fmla="*/ 2747141 w 2882955"/>
                  <a:gd name="connsiteY7" fmla="*/ 1085029 h 1844746"/>
                  <a:gd name="connsiteX8" fmla="*/ 2882955 w 2882955"/>
                  <a:gd name="connsiteY8" fmla="*/ 1019010 h 1844746"/>
                  <a:gd name="connsiteX0" fmla="*/ 0 w 2747141"/>
                  <a:gd name="connsiteY0" fmla="*/ 409903 h 1844746"/>
                  <a:gd name="connsiteX1" fmla="*/ 362607 w 2747141"/>
                  <a:gd name="connsiteY1" fmla="*/ 0 h 1844746"/>
                  <a:gd name="connsiteX2" fmla="*/ 362607 w 2747141"/>
                  <a:gd name="connsiteY2" fmla="*/ 0 h 1844746"/>
                  <a:gd name="connsiteX3" fmla="*/ 583325 w 2747141"/>
                  <a:gd name="connsiteY3" fmla="*/ 15764 h 1844746"/>
                  <a:gd name="connsiteX4" fmla="*/ 567559 w 2747141"/>
                  <a:gd name="connsiteY4" fmla="*/ 63061 h 1844746"/>
                  <a:gd name="connsiteX5" fmla="*/ 2033751 w 2747141"/>
                  <a:gd name="connsiteY5" fmla="*/ 1686910 h 1844746"/>
                  <a:gd name="connsiteX6" fmla="*/ 2317531 w 2747141"/>
                  <a:gd name="connsiteY6" fmla="*/ 1718441 h 1844746"/>
                  <a:gd name="connsiteX7" fmla="*/ 2747141 w 2747141"/>
                  <a:gd name="connsiteY7" fmla="*/ 1085029 h 1844746"/>
                  <a:gd name="connsiteX0" fmla="*/ 0 w 2747141"/>
                  <a:gd name="connsiteY0" fmla="*/ 409903 h 1760833"/>
                  <a:gd name="connsiteX1" fmla="*/ 362607 w 2747141"/>
                  <a:gd name="connsiteY1" fmla="*/ 0 h 1760833"/>
                  <a:gd name="connsiteX2" fmla="*/ 362607 w 2747141"/>
                  <a:gd name="connsiteY2" fmla="*/ 0 h 1760833"/>
                  <a:gd name="connsiteX3" fmla="*/ 583325 w 2747141"/>
                  <a:gd name="connsiteY3" fmla="*/ 15764 h 1760833"/>
                  <a:gd name="connsiteX4" fmla="*/ 567559 w 2747141"/>
                  <a:gd name="connsiteY4" fmla="*/ 63061 h 1760833"/>
                  <a:gd name="connsiteX5" fmla="*/ 1930460 w 2747141"/>
                  <a:gd name="connsiteY5" fmla="*/ 1561935 h 1760833"/>
                  <a:gd name="connsiteX6" fmla="*/ 2033751 w 2747141"/>
                  <a:gd name="connsiteY6" fmla="*/ 1686910 h 1760833"/>
                  <a:gd name="connsiteX7" fmla="*/ 2317531 w 2747141"/>
                  <a:gd name="connsiteY7" fmla="*/ 1718441 h 1760833"/>
                  <a:gd name="connsiteX8" fmla="*/ 2747141 w 2747141"/>
                  <a:gd name="connsiteY8" fmla="*/ 1085029 h 1760833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187635 w 2747141"/>
                  <a:gd name="connsiteY6" fmla="*/ 1761961 h 1784797"/>
                  <a:gd name="connsiteX7" fmla="*/ 2317531 w 2747141"/>
                  <a:gd name="connsiteY7" fmla="*/ 1718441 h 1784797"/>
                  <a:gd name="connsiteX8" fmla="*/ 2747141 w 2747141"/>
                  <a:gd name="connsiteY8" fmla="*/ 1085029 h 1784797"/>
                  <a:gd name="connsiteX0" fmla="*/ 0 w 2747141"/>
                  <a:gd name="connsiteY0" fmla="*/ 409903 h 1811476"/>
                  <a:gd name="connsiteX1" fmla="*/ 362607 w 2747141"/>
                  <a:gd name="connsiteY1" fmla="*/ 0 h 1811476"/>
                  <a:gd name="connsiteX2" fmla="*/ 362607 w 2747141"/>
                  <a:gd name="connsiteY2" fmla="*/ 0 h 1811476"/>
                  <a:gd name="connsiteX3" fmla="*/ 583325 w 2747141"/>
                  <a:gd name="connsiteY3" fmla="*/ 15764 h 1811476"/>
                  <a:gd name="connsiteX4" fmla="*/ 567559 w 2747141"/>
                  <a:gd name="connsiteY4" fmla="*/ 63061 h 1811476"/>
                  <a:gd name="connsiteX5" fmla="*/ 1930460 w 2747141"/>
                  <a:gd name="connsiteY5" fmla="*/ 1561935 h 1811476"/>
                  <a:gd name="connsiteX6" fmla="*/ 2211448 w 2747141"/>
                  <a:gd name="connsiteY6" fmla="*/ 1804823 h 1811476"/>
                  <a:gd name="connsiteX7" fmla="*/ 2317531 w 2747141"/>
                  <a:gd name="connsiteY7" fmla="*/ 1718441 h 1811476"/>
                  <a:gd name="connsiteX8" fmla="*/ 2747141 w 2747141"/>
                  <a:gd name="connsiteY8" fmla="*/ 1085029 h 1811476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583325 w 2747141"/>
                  <a:gd name="connsiteY3" fmla="*/ 15764 h 1805158"/>
                  <a:gd name="connsiteX4" fmla="*/ 567559 w 2747141"/>
                  <a:gd name="connsiteY4" fmla="*/ 63061 h 1805158"/>
                  <a:gd name="connsiteX5" fmla="*/ 1930460 w 2747141"/>
                  <a:gd name="connsiteY5" fmla="*/ 1561935 h 1805158"/>
                  <a:gd name="connsiteX6" fmla="*/ 2211448 w 2747141"/>
                  <a:gd name="connsiteY6" fmla="*/ 1804823 h 1805158"/>
                  <a:gd name="connsiteX7" fmla="*/ 2317531 w 2747141"/>
                  <a:gd name="connsiteY7" fmla="*/ 1718441 h 1805158"/>
                  <a:gd name="connsiteX8" fmla="*/ 2747141 w 2747141"/>
                  <a:gd name="connsiteY8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583325 w 2747141"/>
                  <a:gd name="connsiteY3" fmla="*/ 15764 h 1805158"/>
                  <a:gd name="connsiteX4" fmla="*/ 1930460 w 2747141"/>
                  <a:gd name="connsiteY4" fmla="*/ 1561935 h 1805158"/>
                  <a:gd name="connsiteX5" fmla="*/ 2211448 w 2747141"/>
                  <a:gd name="connsiteY5" fmla="*/ 1804823 h 1805158"/>
                  <a:gd name="connsiteX6" fmla="*/ 2317531 w 2747141"/>
                  <a:gd name="connsiteY6" fmla="*/ 1718441 h 1805158"/>
                  <a:gd name="connsiteX7" fmla="*/ 2747141 w 2747141"/>
                  <a:gd name="connsiteY7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1930460 w 2747141"/>
                  <a:gd name="connsiteY3" fmla="*/ 1561935 h 1805158"/>
                  <a:gd name="connsiteX4" fmla="*/ 2211448 w 2747141"/>
                  <a:gd name="connsiteY4" fmla="*/ 1804823 h 1805158"/>
                  <a:gd name="connsiteX5" fmla="*/ 2317531 w 2747141"/>
                  <a:gd name="connsiteY5" fmla="*/ 1718441 h 1805158"/>
                  <a:gd name="connsiteX6" fmla="*/ 2747141 w 2747141"/>
                  <a:gd name="connsiteY6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1930460 w 2747141"/>
                  <a:gd name="connsiteY2" fmla="*/ 1561935 h 1805158"/>
                  <a:gd name="connsiteX3" fmla="*/ 2211448 w 2747141"/>
                  <a:gd name="connsiteY3" fmla="*/ 1804823 h 1805158"/>
                  <a:gd name="connsiteX4" fmla="*/ 2317531 w 2747141"/>
                  <a:gd name="connsiteY4" fmla="*/ 1718441 h 1805158"/>
                  <a:gd name="connsiteX5" fmla="*/ 2747141 w 2747141"/>
                  <a:gd name="connsiteY5" fmla="*/ 1085029 h 1805158"/>
                  <a:gd name="connsiteX0" fmla="*/ 0 w 2384534"/>
                  <a:gd name="connsiteY0" fmla="*/ 0 h 1805158"/>
                  <a:gd name="connsiteX1" fmla="*/ 1567853 w 2384534"/>
                  <a:gd name="connsiteY1" fmla="*/ 1561935 h 1805158"/>
                  <a:gd name="connsiteX2" fmla="*/ 1848841 w 2384534"/>
                  <a:gd name="connsiteY2" fmla="*/ 1804823 h 1805158"/>
                  <a:gd name="connsiteX3" fmla="*/ 1954924 w 2384534"/>
                  <a:gd name="connsiteY3" fmla="*/ 1718441 h 1805158"/>
                  <a:gd name="connsiteX4" fmla="*/ 2384534 w 2384534"/>
                  <a:gd name="connsiteY4" fmla="*/ 1085029 h 1805158"/>
                  <a:gd name="connsiteX0" fmla="*/ 0 w 2060684"/>
                  <a:gd name="connsiteY0" fmla="*/ 0 h 1595608"/>
                  <a:gd name="connsiteX1" fmla="*/ 1244003 w 2060684"/>
                  <a:gd name="connsiteY1" fmla="*/ 1352385 h 1595608"/>
                  <a:gd name="connsiteX2" fmla="*/ 1524991 w 2060684"/>
                  <a:gd name="connsiteY2" fmla="*/ 1595273 h 1595608"/>
                  <a:gd name="connsiteX3" fmla="*/ 1631074 w 2060684"/>
                  <a:gd name="connsiteY3" fmla="*/ 1508891 h 1595608"/>
                  <a:gd name="connsiteX4" fmla="*/ 2060684 w 2060684"/>
                  <a:gd name="connsiteY4" fmla="*/ 875479 h 1595608"/>
                  <a:gd name="connsiteX0" fmla="*/ 0 w 2136884"/>
                  <a:gd name="connsiteY0" fmla="*/ 0 h 1595608"/>
                  <a:gd name="connsiteX1" fmla="*/ 1320203 w 2136884"/>
                  <a:gd name="connsiteY1" fmla="*/ 1352385 h 1595608"/>
                  <a:gd name="connsiteX2" fmla="*/ 1601191 w 2136884"/>
                  <a:gd name="connsiteY2" fmla="*/ 1595273 h 1595608"/>
                  <a:gd name="connsiteX3" fmla="*/ 1707274 w 2136884"/>
                  <a:gd name="connsiteY3" fmla="*/ 1508891 h 1595608"/>
                  <a:gd name="connsiteX4" fmla="*/ 2136884 w 2136884"/>
                  <a:gd name="connsiteY4" fmla="*/ 875479 h 159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6884" h="1595608">
                    <a:moveTo>
                      <a:pt x="0" y="0"/>
                    </a:moveTo>
                    <a:lnTo>
                      <a:pt x="1320203" y="1352385"/>
                    </a:lnTo>
                    <a:cubicBezTo>
                      <a:pt x="1590216" y="1635535"/>
                      <a:pt x="1536679" y="1569189"/>
                      <a:pt x="1601191" y="1595273"/>
                    </a:cubicBezTo>
                    <a:cubicBezTo>
                      <a:pt x="1658013" y="1586241"/>
                      <a:pt x="1617992" y="1628857"/>
                      <a:pt x="1707274" y="1508891"/>
                    </a:cubicBezTo>
                    <a:cubicBezTo>
                      <a:pt x="1796556" y="1388925"/>
                      <a:pt x="2042647" y="992051"/>
                      <a:pt x="2136884" y="875479"/>
                    </a:cubicBez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49426" y="6443631"/>
                    <a:ext cx="2196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9426" y="6443631"/>
                    <a:ext cx="219612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7778" r="-222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Freeform 39"/>
              <p:cNvSpPr/>
              <p:nvPr/>
            </p:nvSpPr>
            <p:spPr>
              <a:xfrm rot="10800000">
                <a:off x="3381046" y="7166972"/>
                <a:ext cx="2136884" cy="1595608"/>
              </a:xfrm>
              <a:custGeom>
                <a:avLst/>
                <a:gdLst>
                  <a:gd name="connsiteX0" fmla="*/ 0 w 3412924"/>
                  <a:gd name="connsiteY0" fmla="*/ 499064 h 1929807"/>
                  <a:gd name="connsiteX1" fmla="*/ 362607 w 3412924"/>
                  <a:gd name="connsiteY1" fmla="*/ 89161 h 1929807"/>
                  <a:gd name="connsiteX2" fmla="*/ 362607 w 3412924"/>
                  <a:gd name="connsiteY2" fmla="*/ 89161 h 1929807"/>
                  <a:gd name="connsiteX3" fmla="*/ 457200 w 3412924"/>
                  <a:gd name="connsiteY3" fmla="*/ 136457 h 1929807"/>
                  <a:gd name="connsiteX4" fmla="*/ 2033751 w 3412924"/>
                  <a:gd name="connsiteY4" fmla="*/ 1776071 h 1929807"/>
                  <a:gd name="connsiteX5" fmla="*/ 2128345 w 3412924"/>
                  <a:gd name="connsiteY5" fmla="*/ 1870664 h 1929807"/>
                  <a:gd name="connsiteX6" fmla="*/ 2222938 w 3412924"/>
                  <a:gd name="connsiteY6" fmla="*/ 1870664 h 1929807"/>
                  <a:gd name="connsiteX7" fmla="*/ 2317531 w 3412924"/>
                  <a:gd name="connsiteY7" fmla="*/ 1807602 h 1929807"/>
                  <a:gd name="connsiteX8" fmla="*/ 2632841 w 3412924"/>
                  <a:gd name="connsiteY8" fmla="*/ 1350402 h 1929807"/>
                  <a:gd name="connsiteX9" fmla="*/ 2711669 w 3412924"/>
                  <a:gd name="connsiteY9" fmla="*/ 1240043 h 1929807"/>
                  <a:gd name="connsiteX10" fmla="*/ 2995448 w 3412924"/>
                  <a:gd name="connsiteY10" fmla="*/ 1113919 h 1929807"/>
                  <a:gd name="connsiteX0" fmla="*/ 0 w 3491694"/>
                  <a:gd name="connsiteY0" fmla="*/ 499064 h 1929807"/>
                  <a:gd name="connsiteX1" fmla="*/ 362607 w 3491694"/>
                  <a:gd name="connsiteY1" fmla="*/ 89161 h 1929807"/>
                  <a:gd name="connsiteX2" fmla="*/ 362607 w 3491694"/>
                  <a:gd name="connsiteY2" fmla="*/ 89161 h 1929807"/>
                  <a:gd name="connsiteX3" fmla="*/ 457200 w 3491694"/>
                  <a:gd name="connsiteY3" fmla="*/ 136457 h 1929807"/>
                  <a:gd name="connsiteX4" fmla="*/ 2033751 w 3491694"/>
                  <a:gd name="connsiteY4" fmla="*/ 1776071 h 1929807"/>
                  <a:gd name="connsiteX5" fmla="*/ 2128345 w 3491694"/>
                  <a:gd name="connsiteY5" fmla="*/ 1870664 h 1929807"/>
                  <a:gd name="connsiteX6" fmla="*/ 2222938 w 3491694"/>
                  <a:gd name="connsiteY6" fmla="*/ 1870664 h 1929807"/>
                  <a:gd name="connsiteX7" fmla="*/ 2317531 w 3491694"/>
                  <a:gd name="connsiteY7" fmla="*/ 1807602 h 1929807"/>
                  <a:gd name="connsiteX8" fmla="*/ 2632841 w 3491694"/>
                  <a:gd name="connsiteY8" fmla="*/ 1350402 h 1929807"/>
                  <a:gd name="connsiteX9" fmla="*/ 2711669 w 3491694"/>
                  <a:gd name="connsiteY9" fmla="*/ 1240043 h 1929807"/>
                  <a:gd name="connsiteX10" fmla="*/ 3090041 w 3491694"/>
                  <a:gd name="connsiteY10" fmla="*/ 1634181 h 1929807"/>
                  <a:gd name="connsiteX0" fmla="*/ 0 w 3374022"/>
                  <a:gd name="connsiteY0" fmla="*/ 499064 h 1929807"/>
                  <a:gd name="connsiteX1" fmla="*/ 362607 w 3374022"/>
                  <a:gd name="connsiteY1" fmla="*/ 89161 h 1929807"/>
                  <a:gd name="connsiteX2" fmla="*/ 362607 w 3374022"/>
                  <a:gd name="connsiteY2" fmla="*/ 89161 h 1929807"/>
                  <a:gd name="connsiteX3" fmla="*/ 457200 w 3374022"/>
                  <a:gd name="connsiteY3" fmla="*/ 136457 h 1929807"/>
                  <a:gd name="connsiteX4" fmla="*/ 2033751 w 3374022"/>
                  <a:gd name="connsiteY4" fmla="*/ 1776071 h 1929807"/>
                  <a:gd name="connsiteX5" fmla="*/ 2128345 w 3374022"/>
                  <a:gd name="connsiteY5" fmla="*/ 1870664 h 1929807"/>
                  <a:gd name="connsiteX6" fmla="*/ 2222938 w 3374022"/>
                  <a:gd name="connsiteY6" fmla="*/ 1870664 h 1929807"/>
                  <a:gd name="connsiteX7" fmla="*/ 2317531 w 3374022"/>
                  <a:gd name="connsiteY7" fmla="*/ 1807602 h 1929807"/>
                  <a:gd name="connsiteX8" fmla="*/ 2632841 w 3374022"/>
                  <a:gd name="connsiteY8" fmla="*/ 1350402 h 1929807"/>
                  <a:gd name="connsiteX9" fmla="*/ 2711669 w 3374022"/>
                  <a:gd name="connsiteY9" fmla="*/ 1240043 h 1929807"/>
                  <a:gd name="connsiteX10" fmla="*/ 2948151 w 3374022"/>
                  <a:gd name="connsiteY10" fmla="*/ 1508057 h 1929807"/>
                  <a:gd name="connsiteX0" fmla="*/ 0 w 2711669"/>
                  <a:gd name="connsiteY0" fmla="*/ 499064 h 1929807"/>
                  <a:gd name="connsiteX1" fmla="*/ 362607 w 2711669"/>
                  <a:gd name="connsiteY1" fmla="*/ 89161 h 1929807"/>
                  <a:gd name="connsiteX2" fmla="*/ 362607 w 2711669"/>
                  <a:gd name="connsiteY2" fmla="*/ 89161 h 1929807"/>
                  <a:gd name="connsiteX3" fmla="*/ 457200 w 2711669"/>
                  <a:gd name="connsiteY3" fmla="*/ 136457 h 1929807"/>
                  <a:gd name="connsiteX4" fmla="*/ 2033751 w 2711669"/>
                  <a:gd name="connsiteY4" fmla="*/ 1776071 h 1929807"/>
                  <a:gd name="connsiteX5" fmla="*/ 2128345 w 2711669"/>
                  <a:gd name="connsiteY5" fmla="*/ 1870664 h 1929807"/>
                  <a:gd name="connsiteX6" fmla="*/ 2222938 w 2711669"/>
                  <a:gd name="connsiteY6" fmla="*/ 1870664 h 1929807"/>
                  <a:gd name="connsiteX7" fmla="*/ 2317531 w 2711669"/>
                  <a:gd name="connsiteY7" fmla="*/ 1807602 h 1929807"/>
                  <a:gd name="connsiteX8" fmla="*/ 2632841 w 2711669"/>
                  <a:gd name="connsiteY8" fmla="*/ 1350402 h 1929807"/>
                  <a:gd name="connsiteX9" fmla="*/ 2711669 w 2711669"/>
                  <a:gd name="connsiteY9" fmla="*/ 1240043 h 1929807"/>
                  <a:gd name="connsiteX0" fmla="*/ 0 w 2711669"/>
                  <a:gd name="connsiteY0" fmla="*/ 409903 h 1844013"/>
                  <a:gd name="connsiteX1" fmla="*/ 362607 w 2711669"/>
                  <a:gd name="connsiteY1" fmla="*/ 0 h 1844013"/>
                  <a:gd name="connsiteX2" fmla="*/ 362607 w 2711669"/>
                  <a:gd name="connsiteY2" fmla="*/ 0 h 1844013"/>
                  <a:gd name="connsiteX3" fmla="*/ 2033751 w 2711669"/>
                  <a:gd name="connsiteY3" fmla="*/ 1686910 h 1844013"/>
                  <a:gd name="connsiteX4" fmla="*/ 2128345 w 2711669"/>
                  <a:gd name="connsiteY4" fmla="*/ 1781503 h 1844013"/>
                  <a:gd name="connsiteX5" fmla="*/ 2222938 w 2711669"/>
                  <a:gd name="connsiteY5" fmla="*/ 1781503 h 1844013"/>
                  <a:gd name="connsiteX6" fmla="*/ 2317531 w 2711669"/>
                  <a:gd name="connsiteY6" fmla="*/ 1718441 h 1844013"/>
                  <a:gd name="connsiteX7" fmla="*/ 2632841 w 2711669"/>
                  <a:gd name="connsiteY7" fmla="*/ 1261241 h 1844013"/>
                  <a:gd name="connsiteX8" fmla="*/ 2711669 w 2711669"/>
                  <a:gd name="connsiteY8" fmla="*/ 1150882 h 1844013"/>
                  <a:gd name="connsiteX0" fmla="*/ 0 w 2711669"/>
                  <a:gd name="connsiteY0" fmla="*/ 409903 h 1844013"/>
                  <a:gd name="connsiteX1" fmla="*/ 362607 w 2711669"/>
                  <a:gd name="connsiteY1" fmla="*/ 0 h 1844013"/>
                  <a:gd name="connsiteX2" fmla="*/ 362607 w 2711669"/>
                  <a:gd name="connsiteY2" fmla="*/ 0 h 1844013"/>
                  <a:gd name="connsiteX3" fmla="*/ 504497 w 2711669"/>
                  <a:gd name="connsiteY3" fmla="*/ 157654 h 1844013"/>
                  <a:gd name="connsiteX4" fmla="*/ 2033751 w 2711669"/>
                  <a:gd name="connsiteY4" fmla="*/ 1686910 h 1844013"/>
                  <a:gd name="connsiteX5" fmla="*/ 2128345 w 2711669"/>
                  <a:gd name="connsiteY5" fmla="*/ 1781503 h 1844013"/>
                  <a:gd name="connsiteX6" fmla="*/ 2222938 w 2711669"/>
                  <a:gd name="connsiteY6" fmla="*/ 1781503 h 1844013"/>
                  <a:gd name="connsiteX7" fmla="*/ 2317531 w 2711669"/>
                  <a:gd name="connsiteY7" fmla="*/ 1718441 h 1844013"/>
                  <a:gd name="connsiteX8" fmla="*/ 2632841 w 2711669"/>
                  <a:gd name="connsiteY8" fmla="*/ 1261241 h 1844013"/>
                  <a:gd name="connsiteX9" fmla="*/ 2711669 w 2711669"/>
                  <a:gd name="connsiteY9" fmla="*/ 1150882 h 1844013"/>
                  <a:gd name="connsiteX0" fmla="*/ 0 w 2711669"/>
                  <a:gd name="connsiteY0" fmla="*/ 409903 h 1842890"/>
                  <a:gd name="connsiteX1" fmla="*/ 362607 w 2711669"/>
                  <a:gd name="connsiteY1" fmla="*/ 0 h 1842890"/>
                  <a:gd name="connsiteX2" fmla="*/ 362607 w 2711669"/>
                  <a:gd name="connsiteY2" fmla="*/ 0 h 1842890"/>
                  <a:gd name="connsiteX3" fmla="*/ 583325 w 2711669"/>
                  <a:gd name="connsiteY3" fmla="*/ 15764 h 1842890"/>
                  <a:gd name="connsiteX4" fmla="*/ 2033751 w 2711669"/>
                  <a:gd name="connsiteY4" fmla="*/ 1686910 h 1842890"/>
                  <a:gd name="connsiteX5" fmla="*/ 2128345 w 2711669"/>
                  <a:gd name="connsiteY5" fmla="*/ 1781503 h 1842890"/>
                  <a:gd name="connsiteX6" fmla="*/ 2222938 w 2711669"/>
                  <a:gd name="connsiteY6" fmla="*/ 1781503 h 1842890"/>
                  <a:gd name="connsiteX7" fmla="*/ 2317531 w 2711669"/>
                  <a:gd name="connsiteY7" fmla="*/ 1718441 h 1842890"/>
                  <a:gd name="connsiteX8" fmla="*/ 2632841 w 2711669"/>
                  <a:gd name="connsiteY8" fmla="*/ 1261241 h 1842890"/>
                  <a:gd name="connsiteX9" fmla="*/ 2711669 w 2711669"/>
                  <a:gd name="connsiteY9" fmla="*/ 1150882 h 1842890"/>
                  <a:gd name="connsiteX0" fmla="*/ 0 w 2711669"/>
                  <a:gd name="connsiteY0" fmla="*/ 409903 h 1842890"/>
                  <a:gd name="connsiteX1" fmla="*/ 362607 w 2711669"/>
                  <a:gd name="connsiteY1" fmla="*/ 0 h 1842890"/>
                  <a:gd name="connsiteX2" fmla="*/ 362607 w 2711669"/>
                  <a:gd name="connsiteY2" fmla="*/ 0 h 1842890"/>
                  <a:gd name="connsiteX3" fmla="*/ 583325 w 2711669"/>
                  <a:gd name="connsiteY3" fmla="*/ 15764 h 1842890"/>
                  <a:gd name="connsiteX4" fmla="*/ 551794 w 2711669"/>
                  <a:gd name="connsiteY4" fmla="*/ 31530 h 1842890"/>
                  <a:gd name="connsiteX5" fmla="*/ 2033751 w 2711669"/>
                  <a:gd name="connsiteY5" fmla="*/ 1686910 h 1842890"/>
                  <a:gd name="connsiteX6" fmla="*/ 2128345 w 2711669"/>
                  <a:gd name="connsiteY6" fmla="*/ 1781503 h 1842890"/>
                  <a:gd name="connsiteX7" fmla="*/ 2222938 w 2711669"/>
                  <a:gd name="connsiteY7" fmla="*/ 1781503 h 1842890"/>
                  <a:gd name="connsiteX8" fmla="*/ 2317531 w 2711669"/>
                  <a:gd name="connsiteY8" fmla="*/ 1718441 h 1842890"/>
                  <a:gd name="connsiteX9" fmla="*/ 2632841 w 2711669"/>
                  <a:gd name="connsiteY9" fmla="*/ 1261241 h 1842890"/>
                  <a:gd name="connsiteX10" fmla="*/ 2711669 w 2711669"/>
                  <a:gd name="connsiteY10" fmla="*/ 1150882 h 1842890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536131 h 2051401"/>
                  <a:gd name="connsiteX1" fmla="*/ 362607 w 2711669"/>
                  <a:gd name="connsiteY1" fmla="*/ 126228 h 2051401"/>
                  <a:gd name="connsiteX2" fmla="*/ 362607 w 2711669"/>
                  <a:gd name="connsiteY2" fmla="*/ 126228 h 2051401"/>
                  <a:gd name="connsiteX3" fmla="*/ 583325 w 2711669"/>
                  <a:gd name="connsiteY3" fmla="*/ 141992 h 2051401"/>
                  <a:gd name="connsiteX4" fmla="*/ 567559 w 2711669"/>
                  <a:gd name="connsiteY4" fmla="*/ 189289 h 2051401"/>
                  <a:gd name="connsiteX5" fmla="*/ 2033751 w 2711669"/>
                  <a:gd name="connsiteY5" fmla="*/ 1813138 h 2051401"/>
                  <a:gd name="connsiteX6" fmla="*/ 441435 w 2711669"/>
                  <a:gd name="connsiteY6" fmla="*/ 103 h 2051401"/>
                  <a:gd name="connsiteX7" fmla="*/ 2128345 w 2711669"/>
                  <a:gd name="connsiteY7" fmla="*/ 1907731 h 2051401"/>
                  <a:gd name="connsiteX8" fmla="*/ 2222938 w 2711669"/>
                  <a:gd name="connsiteY8" fmla="*/ 1907731 h 2051401"/>
                  <a:gd name="connsiteX9" fmla="*/ 2317531 w 2711669"/>
                  <a:gd name="connsiteY9" fmla="*/ 1844669 h 2051401"/>
                  <a:gd name="connsiteX10" fmla="*/ 2632841 w 2711669"/>
                  <a:gd name="connsiteY10" fmla="*/ 1387469 h 2051401"/>
                  <a:gd name="connsiteX11" fmla="*/ 2711669 w 2711669"/>
                  <a:gd name="connsiteY11" fmla="*/ 1277110 h 2051401"/>
                  <a:gd name="connsiteX0" fmla="*/ 0 w 2711669"/>
                  <a:gd name="connsiteY0" fmla="*/ 409903 h 1839526"/>
                  <a:gd name="connsiteX1" fmla="*/ 362607 w 2711669"/>
                  <a:gd name="connsiteY1" fmla="*/ 0 h 1839526"/>
                  <a:gd name="connsiteX2" fmla="*/ 362607 w 2711669"/>
                  <a:gd name="connsiteY2" fmla="*/ 0 h 1839526"/>
                  <a:gd name="connsiteX3" fmla="*/ 583325 w 2711669"/>
                  <a:gd name="connsiteY3" fmla="*/ 15764 h 1839526"/>
                  <a:gd name="connsiteX4" fmla="*/ 567559 w 2711669"/>
                  <a:gd name="connsiteY4" fmla="*/ 63061 h 1839526"/>
                  <a:gd name="connsiteX5" fmla="*/ 2033751 w 2711669"/>
                  <a:gd name="connsiteY5" fmla="*/ 1686910 h 1839526"/>
                  <a:gd name="connsiteX6" fmla="*/ 2128345 w 2711669"/>
                  <a:gd name="connsiteY6" fmla="*/ 1781503 h 1839526"/>
                  <a:gd name="connsiteX7" fmla="*/ 2222938 w 2711669"/>
                  <a:gd name="connsiteY7" fmla="*/ 1781503 h 1839526"/>
                  <a:gd name="connsiteX8" fmla="*/ 2317531 w 2711669"/>
                  <a:gd name="connsiteY8" fmla="*/ 1718441 h 1839526"/>
                  <a:gd name="connsiteX9" fmla="*/ 2632841 w 2711669"/>
                  <a:gd name="connsiteY9" fmla="*/ 1261241 h 1839526"/>
                  <a:gd name="connsiteX10" fmla="*/ 2711669 w 2711669"/>
                  <a:gd name="connsiteY10" fmla="*/ 1150882 h 1839526"/>
                  <a:gd name="connsiteX0" fmla="*/ 0 w 2711669"/>
                  <a:gd name="connsiteY0" fmla="*/ 409903 h 1842743"/>
                  <a:gd name="connsiteX1" fmla="*/ 362607 w 2711669"/>
                  <a:gd name="connsiteY1" fmla="*/ 0 h 1842743"/>
                  <a:gd name="connsiteX2" fmla="*/ 362607 w 2711669"/>
                  <a:gd name="connsiteY2" fmla="*/ 0 h 1842743"/>
                  <a:gd name="connsiteX3" fmla="*/ 583325 w 2711669"/>
                  <a:gd name="connsiteY3" fmla="*/ 15764 h 1842743"/>
                  <a:gd name="connsiteX4" fmla="*/ 567559 w 2711669"/>
                  <a:gd name="connsiteY4" fmla="*/ 63061 h 1842743"/>
                  <a:gd name="connsiteX5" fmla="*/ 2033751 w 2711669"/>
                  <a:gd name="connsiteY5" fmla="*/ 1686910 h 1842743"/>
                  <a:gd name="connsiteX6" fmla="*/ 2222938 w 2711669"/>
                  <a:gd name="connsiteY6" fmla="*/ 1781503 h 1842743"/>
                  <a:gd name="connsiteX7" fmla="*/ 2317531 w 2711669"/>
                  <a:gd name="connsiteY7" fmla="*/ 1718441 h 1842743"/>
                  <a:gd name="connsiteX8" fmla="*/ 2632841 w 2711669"/>
                  <a:gd name="connsiteY8" fmla="*/ 1261241 h 1842743"/>
                  <a:gd name="connsiteX9" fmla="*/ 2711669 w 2711669"/>
                  <a:gd name="connsiteY9" fmla="*/ 1150882 h 1842743"/>
                  <a:gd name="connsiteX0" fmla="*/ 0 w 2711669"/>
                  <a:gd name="connsiteY0" fmla="*/ 409903 h 1849433"/>
                  <a:gd name="connsiteX1" fmla="*/ 362607 w 2711669"/>
                  <a:gd name="connsiteY1" fmla="*/ 0 h 1849433"/>
                  <a:gd name="connsiteX2" fmla="*/ 362607 w 2711669"/>
                  <a:gd name="connsiteY2" fmla="*/ 0 h 1849433"/>
                  <a:gd name="connsiteX3" fmla="*/ 583325 w 2711669"/>
                  <a:gd name="connsiteY3" fmla="*/ 15764 h 1849433"/>
                  <a:gd name="connsiteX4" fmla="*/ 567559 w 2711669"/>
                  <a:gd name="connsiteY4" fmla="*/ 63061 h 1849433"/>
                  <a:gd name="connsiteX5" fmla="*/ 2033751 w 2711669"/>
                  <a:gd name="connsiteY5" fmla="*/ 1686910 h 1849433"/>
                  <a:gd name="connsiteX6" fmla="*/ 2251513 w 2711669"/>
                  <a:gd name="connsiteY6" fmla="*/ 1795790 h 1849433"/>
                  <a:gd name="connsiteX7" fmla="*/ 2317531 w 2711669"/>
                  <a:gd name="connsiteY7" fmla="*/ 1718441 h 1849433"/>
                  <a:gd name="connsiteX8" fmla="*/ 2632841 w 2711669"/>
                  <a:gd name="connsiteY8" fmla="*/ 1261241 h 1849433"/>
                  <a:gd name="connsiteX9" fmla="*/ 2711669 w 2711669"/>
                  <a:gd name="connsiteY9" fmla="*/ 1150882 h 1849433"/>
                  <a:gd name="connsiteX0" fmla="*/ 0 w 2711669"/>
                  <a:gd name="connsiteY0" fmla="*/ 409903 h 1837702"/>
                  <a:gd name="connsiteX1" fmla="*/ 362607 w 2711669"/>
                  <a:gd name="connsiteY1" fmla="*/ 0 h 1837702"/>
                  <a:gd name="connsiteX2" fmla="*/ 362607 w 2711669"/>
                  <a:gd name="connsiteY2" fmla="*/ 0 h 1837702"/>
                  <a:gd name="connsiteX3" fmla="*/ 583325 w 2711669"/>
                  <a:gd name="connsiteY3" fmla="*/ 15764 h 1837702"/>
                  <a:gd name="connsiteX4" fmla="*/ 567559 w 2711669"/>
                  <a:gd name="connsiteY4" fmla="*/ 63061 h 1837702"/>
                  <a:gd name="connsiteX5" fmla="*/ 2033751 w 2711669"/>
                  <a:gd name="connsiteY5" fmla="*/ 1686910 h 1837702"/>
                  <a:gd name="connsiteX6" fmla="*/ 2317531 w 2711669"/>
                  <a:gd name="connsiteY6" fmla="*/ 1718441 h 1837702"/>
                  <a:gd name="connsiteX7" fmla="*/ 2632841 w 2711669"/>
                  <a:gd name="connsiteY7" fmla="*/ 1261241 h 1837702"/>
                  <a:gd name="connsiteX8" fmla="*/ 2711669 w 2711669"/>
                  <a:gd name="connsiteY8" fmla="*/ 1150882 h 1837702"/>
                  <a:gd name="connsiteX0" fmla="*/ 0 w 2711669"/>
                  <a:gd name="connsiteY0" fmla="*/ 409903 h 1837702"/>
                  <a:gd name="connsiteX1" fmla="*/ 362607 w 2711669"/>
                  <a:gd name="connsiteY1" fmla="*/ 0 h 1837702"/>
                  <a:gd name="connsiteX2" fmla="*/ 362607 w 2711669"/>
                  <a:gd name="connsiteY2" fmla="*/ 0 h 1837702"/>
                  <a:gd name="connsiteX3" fmla="*/ 583325 w 2711669"/>
                  <a:gd name="connsiteY3" fmla="*/ 15764 h 1837702"/>
                  <a:gd name="connsiteX4" fmla="*/ 567559 w 2711669"/>
                  <a:gd name="connsiteY4" fmla="*/ 63061 h 1837702"/>
                  <a:gd name="connsiteX5" fmla="*/ 2033751 w 2711669"/>
                  <a:gd name="connsiteY5" fmla="*/ 1686910 h 1837702"/>
                  <a:gd name="connsiteX6" fmla="*/ 2317531 w 2711669"/>
                  <a:gd name="connsiteY6" fmla="*/ 1718441 h 1837702"/>
                  <a:gd name="connsiteX7" fmla="*/ 2632841 w 2711669"/>
                  <a:gd name="connsiteY7" fmla="*/ 1261241 h 1837702"/>
                  <a:gd name="connsiteX8" fmla="*/ 2711669 w 2711669"/>
                  <a:gd name="connsiteY8" fmla="*/ 1150882 h 1837702"/>
                  <a:gd name="connsiteX0" fmla="*/ 0 w 2711669"/>
                  <a:gd name="connsiteY0" fmla="*/ 409903 h 1835665"/>
                  <a:gd name="connsiteX1" fmla="*/ 362607 w 2711669"/>
                  <a:gd name="connsiteY1" fmla="*/ 0 h 1835665"/>
                  <a:gd name="connsiteX2" fmla="*/ 362607 w 2711669"/>
                  <a:gd name="connsiteY2" fmla="*/ 0 h 1835665"/>
                  <a:gd name="connsiteX3" fmla="*/ 583325 w 2711669"/>
                  <a:gd name="connsiteY3" fmla="*/ 15764 h 1835665"/>
                  <a:gd name="connsiteX4" fmla="*/ 567559 w 2711669"/>
                  <a:gd name="connsiteY4" fmla="*/ 63061 h 1835665"/>
                  <a:gd name="connsiteX5" fmla="*/ 2033751 w 2711669"/>
                  <a:gd name="connsiteY5" fmla="*/ 1686910 h 1835665"/>
                  <a:gd name="connsiteX6" fmla="*/ 2317531 w 2711669"/>
                  <a:gd name="connsiteY6" fmla="*/ 1718441 h 1835665"/>
                  <a:gd name="connsiteX7" fmla="*/ 2632841 w 2711669"/>
                  <a:gd name="connsiteY7" fmla="*/ 1261241 h 1835665"/>
                  <a:gd name="connsiteX8" fmla="*/ 2711669 w 2711669"/>
                  <a:gd name="connsiteY8" fmla="*/ 1150882 h 1835665"/>
                  <a:gd name="connsiteX0" fmla="*/ 0 w 2711669"/>
                  <a:gd name="connsiteY0" fmla="*/ 409903 h 1844494"/>
                  <a:gd name="connsiteX1" fmla="*/ 362607 w 2711669"/>
                  <a:gd name="connsiteY1" fmla="*/ 0 h 1844494"/>
                  <a:gd name="connsiteX2" fmla="*/ 362607 w 2711669"/>
                  <a:gd name="connsiteY2" fmla="*/ 0 h 1844494"/>
                  <a:gd name="connsiteX3" fmla="*/ 583325 w 2711669"/>
                  <a:gd name="connsiteY3" fmla="*/ 15764 h 1844494"/>
                  <a:gd name="connsiteX4" fmla="*/ 567559 w 2711669"/>
                  <a:gd name="connsiteY4" fmla="*/ 63061 h 1844494"/>
                  <a:gd name="connsiteX5" fmla="*/ 2033751 w 2711669"/>
                  <a:gd name="connsiteY5" fmla="*/ 1686910 h 1844494"/>
                  <a:gd name="connsiteX6" fmla="*/ 2317531 w 2711669"/>
                  <a:gd name="connsiteY6" fmla="*/ 1718441 h 1844494"/>
                  <a:gd name="connsiteX7" fmla="*/ 2632841 w 2711669"/>
                  <a:gd name="connsiteY7" fmla="*/ 1261241 h 1844494"/>
                  <a:gd name="connsiteX8" fmla="*/ 2711669 w 2711669"/>
                  <a:gd name="connsiteY8" fmla="*/ 1150882 h 1844494"/>
                  <a:gd name="connsiteX0" fmla="*/ 0 w 2711669"/>
                  <a:gd name="connsiteY0" fmla="*/ 409903 h 1841491"/>
                  <a:gd name="connsiteX1" fmla="*/ 362607 w 2711669"/>
                  <a:gd name="connsiteY1" fmla="*/ 0 h 1841491"/>
                  <a:gd name="connsiteX2" fmla="*/ 362607 w 2711669"/>
                  <a:gd name="connsiteY2" fmla="*/ 0 h 1841491"/>
                  <a:gd name="connsiteX3" fmla="*/ 583325 w 2711669"/>
                  <a:gd name="connsiteY3" fmla="*/ 15764 h 1841491"/>
                  <a:gd name="connsiteX4" fmla="*/ 567559 w 2711669"/>
                  <a:gd name="connsiteY4" fmla="*/ 63061 h 1841491"/>
                  <a:gd name="connsiteX5" fmla="*/ 2033751 w 2711669"/>
                  <a:gd name="connsiteY5" fmla="*/ 1686910 h 1841491"/>
                  <a:gd name="connsiteX6" fmla="*/ 2317531 w 2711669"/>
                  <a:gd name="connsiteY6" fmla="*/ 1718441 h 1841491"/>
                  <a:gd name="connsiteX7" fmla="*/ 2632841 w 2711669"/>
                  <a:gd name="connsiteY7" fmla="*/ 1261241 h 1841491"/>
                  <a:gd name="connsiteX8" fmla="*/ 2711669 w 2711669"/>
                  <a:gd name="connsiteY8" fmla="*/ 1150882 h 1841491"/>
                  <a:gd name="connsiteX0" fmla="*/ 0 w 2632841"/>
                  <a:gd name="connsiteY0" fmla="*/ 409903 h 1841491"/>
                  <a:gd name="connsiteX1" fmla="*/ 362607 w 2632841"/>
                  <a:gd name="connsiteY1" fmla="*/ 0 h 1841491"/>
                  <a:gd name="connsiteX2" fmla="*/ 362607 w 2632841"/>
                  <a:gd name="connsiteY2" fmla="*/ 0 h 1841491"/>
                  <a:gd name="connsiteX3" fmla="*/ 583325 w 2632841"/>
                  <a:gd name="connsiteY3" fmla="*/ 15764 h 1841491"/>
                  <a:gd name="connsiteX4" fmla="*/ 567559 w 2632841"/>
                  <a:gd name="connsiteY4" fmla="*/ 63061 h 1841491"/>
                  <a:gd name="connsiteX5" fmla="*/ 2033751 w 2632841"/>
                  <a:gd name="connsiteY5" fmla="*/ 1686910 h 1841491"/>
                  <a:gd name="connsiteX6" fmla="*/ 2317531 w 2632841"/>
                  <a:gd name="connsiteY6" fmla="*/ 1718441 h 1841491"/>
                  <a:gd name="connsiteX7" fmla="*/ 2632841 w 2632841"/>
                  <a:gd name="connsiteY7" fmla="*/ 1261241 h 1841491"/>
                  <a:gd name="connsiteX0" fmla="*/ 0 w 2747141"/>
                  <a:gd name="connsiteY0" fmla="*/ 409903 h 1844746"/>
                  <a:gd name="connsiteX1" fmla="*/ 362607 w 2747141"/>
                  <a:gd name="connsiteY1" fmla="*/ 0 h 1844746"/>
                  <a:gd name="connsiteX2" fmla="*/ 362607 w 2747141"/>
                  <a:gd name="connsiteY2" fmla="*/ 0 h 1844746"/>
                  <a:gd name="connsiteX3" fmla="*/ 583325 w 2747141"/>
                  <a:gd name="connsiteY3" fmla="*/ 15764 h 1844746"/>
                  <a:gd name="connsiteX4" fmla="*/ 567559 w 2747141"/>
                  <a:gd name="connsiteY4" fmla="*/ 63061 h 1844746"/>
                  <a:gd name="connsiteX5" fmla="*/ 2033751 w 2747141"/>
                  <a:gd name="connsiteY5" fmla="*/ 1686910 h 1844746"/>
                  <a:gd name="connsiteX6" fmla="*/ 2317531 w 2747141"/>
                  <a:gd name="connsiteY6" fmla="*/ 1718441 h 1844746"/>
                  <a:gd name="connsiteX7" fmla="*/ 2747141 w 2747141"/>
                  <a:gd name="connsiteY7" fmla="*/ 1085029 h 1844746"/>
                  <a:gd name="connsiteX0" fmla="*/ 0 w 2781118"/>
                  <a:gd name="connsiteY0" fmla="*/ 409903 h 1844746"/>
                  <a:gd name="connsiteX1" fmla="*/ 362607 w 2781118"/>
                  <a:gd name="connsiteY1" fmla="*/ 0 h 1844746"/>
                  <a:gd name="connsiteX2" fmla="*/ 362607 w 2781118"/>
                  <a:gd name="connsiteY2" fmla="*/ 0 h 1844746"/>
                  <a:gd name="connsiteX3" fmla="*/ 583325 w 2781118"/>
                  <a:gd name="connsiteY3" fmla="*/ 15764 h 1844746"/>
                  <a:gd name="connsiteX4" fmla="*/ 567559 w 2781118"/>
                  <a:gd name="connsiteY4" fmla="*/ 63061 h 1844746"/>
                  <a:gd name="connsiteX5" fmla="*/ 2033751 w 2781118"/>
                  <a:gd name="connsiteY5" fmla="*/ 1686910 h 1844746"/>
                  <a:gd name="connsiteX6" fmla="*/ 2317531 w 2781118"/>
                  <a:gd name="connsiteY6" fmla="*/ 1718441 h 1844746"/>
                  <a:gd name="connsiteX7" fmla="*/ 2747141 w 2781118"/>
                  <a:gd name="connsiteY7" fmla="*/ 1085029 h 1844746"/>
                  <a:gd name="connsiteX8" fmla="*/ 2754368 w 2781118"/>
                  <a:gd name="connsiteY8" fmla="*/ 1085685 h 1844746"/>
                  <a:gd name="connsiteX0" fmla="*/ 0 w 2840093"/>
                  <a:gd name="connsiteY0" fmla="*/ 409903 h 1844746"/>
                  <a:gd name="connsiteX1" fmla="*/ 362607 w 2840093"/>
                  <a:gd name="connsiteY1" fmla="*/ 0 h 1844746"/>
                  <a:gd name="connsiteX2" fmla="*/ 362607 w 2840093"/>
                  <a:gd name="connsiteY2" fmla="*/ 0 h 1844746"/>
                  <a:gd name="connsiteX3" fmla="*/ 583325 w 2840093"/>
                  <a:gd name="connsiteY3" fmla="*/ 15764 h 1844746"/>
                  <a:gd name="connsiteX4" fmla="*/ 567559 w 2840093"/>
                  <a:gd name="connsiteY4" fmla="*/ 63061 h 1844746"/>
                  <a:gd name="connsiteX5" fmla="*/ 2033751 w 2840093"/>
                  <a:gd name="connsiteY5" fmla="*/ 1686910 h 1844746"/>
                  <a:gd name="connsiteX6" fmla="*/ 2317531 w 2840093"/>
                  <a:gd name="connsiteY6" fmla="*/ 1718441 h 1844746"/>
                  <a:gd name="connsiteX7" fmla="*/ 2747141 w 2840093"/>
                  <a:gd name="connsiteY7" fmla="*/ 1085029 h 1844746"/>
                  <a:gd name="connsiteX8" fmla="*/ 2840093 w 2840093"/>
                  <a:gd name="connsiteY8" fmla="*/ 1038060 h 1844746"/>
                  <a:gd name="connsiteX0" fmla="*/ 0 w 2882955"/>
                  <a:gd name="connsiteY0" fmla="*/ 409903 h 1844746"/>
                  <a:gd name="connsiteX1" fmla="*/ 362607 w 2882955"/>
                  <a:gd name="connsiteY1" fmla="*/ 0 h 1844746"/>
                  <a:gd name="connsiteX2" fmla="*/ 362607 w 2882955"/>
                  <a:gd name="connsiteY2" fmla="*/ 0 h 1844746"/>
                  <a:gd name="connsiteX3" fmla="*/ 583325 w 2882955"/>
                  <a:gd name="connsiteY3" fmla="*/ 15764 h 1844746"/>
                  <a:gd name="connsiteX4" fmla="*/ 567559 w 2882955"/>
                  <a:gd name="connsiteY4" fmla="*/ 63061 h 1844746"/>
                  <a:gd name="connsiteX5" fmla="*/ 2033751 w 2882955"/>
                  <a:gd name="connsiteY5" fmla="*/ 1686910 h 1844746"/>
                  <a:gd name="connsiteX6" fmla="*/ 2317531 w 2882955"/>
                  <a:gd name="connsiteY6" fmla="*/ 1718441 h 1844746"/>
                  <a:gd name="connsiteX7" fmla="*/ 2747141 w 2882955"/>
                  <a:gd name="connsiteY7" fmla="*/ 1085029 h 1844746"/>
                  <a:gd name="connsiteX8" fmla="*/ 2882955 w 2882955"/>
                  <a:gd name="connsiteY8" fmla="*/ 1019010 h 1844746"/>
                  <a:gd name="connsiteX0" fmla="*/ 0 w 2747141"/>
                  <a:gd name="connsiteY0" fmla="*/ 409903 h 1844746"/>
                  <a:gd name="connsiteX1" fmla="*/ 362607 w 2747141"/>
                  <a:gd name="connsiteY1" fmla="*/ 0 h 1844746"/>
                  <a:gd name="connsiteX2" fmla="*/ 362607 w 2747141"/>
                  <a:gd name="connsiteY2" fmla="*/ 0 h 1844746"/>
                  <a:gd name="connsiteX3" fmla="*/ 583325 w 2747141"/>
                  <a:gd name="connsiteY3" fmla="*/ 15764 h 1844746"/>
                  <a:gd name="connsiteX4" fmla="*/ 567559 w 2747141"/>
                  <a:gd name="connsiteY4" fmla="*/ 63061 h 1844746"/>
                  <a:gd name="connsiteX5" fmla="*/ 2033751 w 2747141"/>
                  <a:gd name="connsiteY5" fmla="*/ 1686910 h 1844746"/>
                  <a:gd name="connsiteX6" fmla="*/ 2317531 w 2747141"/>
                  <a:gd name="connsiteY6" fmla="*/ 1718441 h 1844746"/>
                  <a:gd name="connsiteX7" fmla="*/ 2747141 w 2747141"/>
                  <a:gd name="connsiteY7" fmla="*/ 1085029 h 1844746"/>
                  <a:gd name="connsiteX0" fmla="*/ 0 w 2747141"/>
                  <a:gd name="connsiteY0" fmla="*/ 409903 h 1760833"/>
                  <a:gd name="connsiteX1" fmla="*/ 362607 w 2747141"/>
                  <a:gd name="connsiteY1" fmla="*/ 0 h 1760833"/>
                  <a:gd name="connsiteX2" fmla="*/ 362607 w 2747141"/>
                  <a:gd name="connsiteY2" fmla="*/ 0 h 1760833"/>
                  <a:gd name="connsiteX3" fmla="*/ 583325 w 2747141"/>
                  <a:gd name="connsiteY3" fmla="*/ 15764 h 1760833"/>
                  <a:gd name="connsiteX4" fmla="*/ 567559 w 2747141"/>
                  <a:gd name="connsiteY4" fmla="*/ 63061 h 1760833"/>
                  <a:gd name="connsiteX5" fmla="*/ 1930460 w 2747141"/>
                  <a:gd name="connsiteY5" fmla="*/ 1561935 h 1760833"/>
                  <a:gd name="connsiteX6" fmla="*/ 2033751 w 2747141"/>
                  <a:gd name="connsiteY6" fmla="*/ 1686910 h 1760833"/>
                  <a:gd name="connsiteX7" fmla="*/ 2317531 w 2747141"/>
                  <a:gd name="connsiteY7" fmla="*/ 1718441 h 1760833"/>
                  <a:gd name="connsiteX8" fmla="*/ 2747141 w 2747141"/>
                  <a:gd name="connsiteY8" fmla="*/ 1085029 h 1760833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033751 w 2747141"/>
                  <a:gd name="connsiteY6" fmla="*/ 1686910 h 1784797"/>
                  <a:gd name="connsiteX7" fmla="*/ 2187635 w 2747141"/>
                  <a:gd name="connsiteY7" fmla="*/ 1761961 h 1784797"/>
                  <a:gd name="connsiteX8" fmla="*/ 2317531 w 2747141"/>
                  <a:gd name="connsiteY8" fmla="*/ 1718441 h 1784797"/>
                  <a:gd name="connsiteX9" fmla="*/ 2747141 w 2747141"/>
                  <a:gd name="connsiteY9" fmla="*/ 1085029 h 1784797"/>
                  <a:gd name="connsiteX0" fmla="*/ 0 w 2747141"/>
                  <a:gd name="connsiteY0" fmla="*/ 409903 h 1784797"/>
                  <a:gd name="connsiteX1" fmla="*/ 362607 w 2747141"/>
                  <a:gd name="connsiteY1" fmla="*/ 0 h 1784797"/>
                  <a:gd name="connsiteX2" fmla="*/ 362607 w 2747141"/>
                  <a:gd name="connsiteY2" fmla="*/ 0 h 1784797"/>
                  <a:gd name="connsiteX3" fmla="*/ 583325 w 2747141"/>
                  <a:gd name="connsiteY3" fmla="*/ 15764 h 1784797"/>
                  <a:gd name="connsiteX4" fmla="*/ 567559 w 2747141"/>
                  <a:gd name="connsiteY4" fmla="*/ 63061 h 1784797"/>
                  <a:gd name="connsiteX5" fmla="*/ 1930460 w 2747141"/>
                  <a:gd name="connsiteY5" fmla="*/ 1561935 h 1784797"/>
                  <a:gd name="connsiteX6" fmla="*/ 2187635 w 2747141"/>
                  <a:gd name="connsiteY6" fmla="*/ 1761961 h 1784797"/>
                  <a:gd name="connsiteX7" fmla="*/ 2317531 w 2747141"/>
                  <a:gd name="connsiteY7" fmla="*/ 1718441 h 1784797"/>
                  <a:gd name="connsiteX8" fmla="*/ 2747141 w 2747141"/>
                  <a:gd name="connsiteY8" fmla="*/ 1085029 h 1784797"/>
                  <a:gd name="connsiteX0" fmla="*/ 0 w 2747141"/>
                  <a:gd name="connsiteY0" fmla="*/ 409903 h 1811476"/>
                  <a:gd name="connsiteX1" fmla="*/ 362607 w 2747141"/>
                  <a:gd name="connsiteY1" fmla="*/ 0 h 1811476"/>
                  <a:gd name="connsiteX2" fmla="*/ 362607 w 2747141"/>
                  <a:gd name="connsiteY2" fmla="*/ 0 h 1811476"/>
                  <a:gd name="connsiteX3" fmla="*/ 583325 w 2747141"/>
                  <a:gd name="connsiteY3" fmla="*/ 15764 h 1811476"/>
                  <a:gd name="connsiteX4" fmla="*/ 567559 w 2747141"/>
                  <a:gd name="connsiteY4" fmla="*/ 63061 h 1811476"/>
                  <a:gd name="connsiteX5" fmla="*/ 1930460 w 2747141"/>
                  <a:gd name="connsiteY5" fmla="*/ 1561935 h 1811476"/>
                  <a:gd name="connsiteX6" fmla="*/ 2211448 w 2747141"/>
                  <a:gd name="connsiteY6" fmla="*/ 1804823 h 1811476"/>
                  <a:gd name="connsiteX7" fmla="*/ 2317531 w 2747141"/>
                  <a:gd name="connsiteY7" fmla="*/ 1718441 h 1811476"/>
                  <a:gd name="connsiteX8" fmla="*/ 2747141 w 2747141"/>
                  <a:gd name="connsiteY8" fmla="*/ 1085029 h 1811476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583325 w 2747141"/>
                  <a:gd name="connsiteY3" fmla="*/ 15764 h 1805158"/>
                  <a:gd name="connsiteX4" fmla="*/ 567559 w 2747141"/>
                  <a:gd name="connsiteY4" fmla="*/ 63061 h 1805158"/>
                  <a:gd name="connsiteX5" fmla="*/ 1930460 w 2747141"/>
                  <a:gd name="connsiteY5" fmla="*/ 1561935 h 1805158"/>
                  <a:gd name="connsiteX6" fmla="*/ 2211448 w 2747141"/>
                  <a:gd name="connsiteY6" fmla="*/ 1804823 h 1805158"/>
                  <a:gd name="connsiteX7" fmla="*/ 2317531 w 2747141"/>
                  <a:gd name="connsiteY7" fmla="*/ 1718441 h 1805158"/>
                  <a:gd name="connsiteX8" fmla="*/ 2747141 w 2747141"/>
                  <a:gd name="connsiteY8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583325 w 2747141"/>
                  <a:gd name="connsiteY3" fmla="*/ 15764 h 1805158"/>
                  <a:gd name="connsiteX4" fmla="*/ 1930460 w 2747141"/>
                  <a:gd name="connsiteY4" fmla="*/ 1561935 h 1805158"/>
                  <a:gd name="connsiteX5" fmla="*/ 2211448 w 2747141"/>
                  <a:gd name="connsiteY5" fmla="*/ 1804823 h 1805158"/>
                  <a:gd name="connsiteX6" fmla="*/ 2317531 w 2747141"/>
                  <a:gd name="connsiteY6" fmla="*/ 1718441 h 1805158"/>
                  <a:gd name="connsiteX7" fmla="*/ 2747141 w 2747141"/>
                  <a:gd name="connsiteY7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362607 w 2747141"/>
                  <a:gd name="connsiteY2" fmla="*/ 0 h 1805158"/>
                  <a:gd name="connsiteX3" fmla="*/ 1930460 w 2747141"/>
                  <a:gd name="connsiteY3" fmla="*/ 1561935 h 1805158"/>
                  <a:gd name="connsiteX4" fmla="*/ 2211448 w 2747141"/>
                  <a:gd name="connsiteY4" fmla="*/ 1804823 h 1805158"/>
                  <a:gd name="connsiteX5" fmla="*/ 2317531 w 2747141"/>
                  <a:gd name="connsiteY5" fmla="*/ 1718441 h 1805158"/>
                  <a:gd name="connsiteX6" fmla="*/ 2747141 w 2747141"/>
                  <a:gd name="connsiteY6" fmla="*/ 1085029 h 1805158"/>
                  <a:gd name="connsiteX0" fmla="*/ 0 w 2747141"/>
                  <a:gd name="connsiteY0" fmla="*/ 409903 h 1805158"/>
                  <a:gd name="connsiteX1" fmla="*/ 362607 w 2747141"/>
                  <a:gd name="connsiteY1" fmla="*/ 0 h 1805158"/>
                  <a:gd name="connsiteX2" fmla="*/ 1930460 w 2747141"/>
                  <a:gd name="connsiteY2" fmla="*/ 1561935 h 1805158"/>
                  <a:gd name="connsiteX3" fmla="*/ 2211448 w 2747141"/>
                  <a:gd name="connsiteY3" fmla="*/ 1804823 h 1805158"/>
                  <a:gd name="connsiteX4" fmla="*/ 2317531 w 2747141"/>
                  <a:gd name="connsiteY4" fmla="*/ 1718441 h 1805158"/>
                  <a:gd name="connsiteX5" fmla="*/ 2747141 w 2747141"/>
                  <a:gd name="connsiteY5" fmla="*/ 1085029 h 1805158"/>
                  <a:gd name="connsiteX0" fmla="*/ 0 w 2384534"/>
                  <a:gd name="connsiteY0" fmla="*/ 0 h 1805158"/>
                  <a:gd name="connsiteX1" fmla="*/ 1567853 w 2384534"/>
                  <a:gd name="connsiteY1" fmla="*/ 1561935 h 1805158"/>
                  <a:gd name="connsiteX2" fmla="*/ 1848841 w 2384534"/>
                  <a:gd name="connsiteY2" fmla="*/ 1804823 h 1805158"/>
                  <a:gd name="connsiteX3" fmla="*/ 1954924 w 2384534"/>
                  <a:gd name="connsiteY3" fmla="*/ 1718441 h 1805158"/>
                  <a:gd name="connsiteX4" fmla="*/ 2384534 w 2384534"/>
                  <a:gd name="connsiteY4" fmla="*/ 1085029 h 1805158"/>
                  <a:gd name="connsiteX0" fmla="*/ 0 w 2060684"/>
                  <a:gd name="connsiteY0" fmla="*/ 0 h 1595608"/>
                  <a:gd name="connsiteX1" fmla="*/ 1244003 w 2060684"/>
                  <a:gd name="connsiteY1" fmla="*/ 1352385 h 1595608"/>
                  <a:gd name="connsiteX2" fmla="*/ 1524991 w 2060684"/>
                  <a:gd name="connsiteY2" fmla="*/ 1595273 h 1595608"/>
                  <a:gd name="connsiteX3" fmla="*/ 1631074 w 2060684"/>
                  <a:gd name="connsiteY3" fmla="*/ 1508891 h 1595608"/>
                  <a:gd name="connsiteX4" fmla="*/ 2060684 w 2060684"/>
                  <a:gd name="connsiteY4" fmla="*/ 875479 h 1595608"/>
                  <a:gd name="connsiteX0" fmla="*/ 0 w 2136884"/>
                  <a:gd name="connsiteY0" fmla="*/ 0 h 1595608"/>
                  <a:gd name="connsiteX1" fmla="*/ 1320203 w 2136884"/>
                  <a:gd name="connsiteY1" fmla="*/ 1352385 h 1595608"/>
                  <a:gd name="connsiteX2" fmla="*/ 1601191 w 2136884"/>
                  <a:gd name="connsiteY2" fmla="*/ 1595273 h 1595608"/>
                  <a:gd name="connsiteX3" fmla="*/ 1707274 w 2136884"/>
                  <a:gd name="connsiteY3" fmla="*/ 1508891 h 1595608"/>
                  <a:gd name="connsiteX4" fmla="*/ 2136884 w 2136884"/>
                  <a:gd name="connsiteY4" fmla="*/ 875479 h 159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6884" h="1595608">
                    <a:moveTo>
                      <a:pt x="0" y="0"/>
                    </a:moveTo>
                    <a:lnTo>
                      <a:pt x="1320203" y="1352385"/>
                    </a:lnTo>
                    <a:cubicBezTo>
                      <a:pt x="1590216" y="1635535"/>
                      <a:pt x="1536679" y="1569189"/>
                      <a:pt x="1601191" y="1595273"/>
                    </a:cubicBezTo>
                    <a:cubicBezTo>
                      <a:pt x="1658013" y="1586241"/>
                      <a:pt x="1617992" y="1628857"/>
                      <a:pt x="1707274" y="1508891"/>
                    </a:cubicBezTo>
                    <a:cubicBezTo>
                      <a:pt x="1796556" y="1388925"/>
                      <a:pt x="2042647" y="992051"/>
                      <a:pt x="2136884" y="875479"/>
                    </a:cubicBez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614462" y="6075125"/>
            <a:ext cx="470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Self-fields from currents will be screened by 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" y="195382"/>
            <a:ext cx="644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THEORIES OF SUPERCONDUCTIVITY </a:t>
            </a:r>
            <a:r>
              <a:rPr lang="en-US" dirty="0" smtClean="0"/>
              <a:t>	</a:t>
            </a:r>
            <a:endParaRPr lang="en-US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9021" y="3283448"/>
            <a:ext cx="486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macroscopic problems (E&amp;M) </a:t>
            </a:r>
          </a:p>
          <a:p>
            <a:r>
              <a:rPr lang="en-US" dirty="0"/>
              <a:t>s</a:t>
            </a:r>
            <a:r>
              <a:rPr lang="en-US" dirty="0" smtClean="0"/>
              <a:t>patial variations (intermediate/mixed state)</a:t>
            </a:r>
          </a:p>
          <a:p>
            <a:r>
              <a:rPr lang="en-US" dirty="0" smtClean="0"/>
              <a:t>current applied</a:t>
            </a:r>
          </a:p>
          <a:p>
            <a:r>
              <a:rPr lang="en-US" dirty="0"/>
              <a:t>m</a:t>
            </a:r>
            <a:r>
              <a:rPr lang="en-US" dirty="0" smtClean="0"/>
              <a:t>acroscopic quantum phenomena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2625" y="3216898"/>
                <a:ext cx="31800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principle calculations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Thermodynamic details</a:t>
                </a:r>
              </a:p>
              <a:p>
                <a:r>
                  <a:rPr lang="en-US" dirty="0" smtClean="0"/>
                  <a:t>Excitations --- tunneling</a:t>
                </a:r>
                <a:r>
                  <a:rPr lang="en-US" dirty="0"/>
                  <a:t> </a:t>
                </a:r>
                <a:r>
                  <a:rPr lang="en-US" dirty="0" smtClean="0"/>
                  <a:t>		       transport</a:t>
                </a:r>
              </a:p>
              <a:p>
                <a:pPr>
                  <a:tabLst>
                    <a:tab pos="457200" algn="l"/>
                    <a:tab pos="514350" algn="l"/>
                  </a:tabLst>
                </a:pPr>
                <a:r>
                  <a:rPr lang="en-US" dirty="0" smtClean="0"/>
                  <a:t>	                electrodynamics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25" y="3216898"/>
                <a:ext cx="3180080" cy="1477328"/>
              </a:xfrm>
              <a:prstGeom prst="rect">
                <a:avLst/>
              </a:prstGeom>
              <a:blipFill>
                <a:blip r:embed="rId2"/>
                <a:stretch>
                  <a:fillRect l="-1727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5276" y="824865"/>
            <a:ext cx="4973214" cy="2108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>
                <a:solidFill>
                  <a:srgbClr val="C00000"/>
                </a:solidFill>
              </a:rPr>
              <a:t>Phenomenological	</a:t>
            </a:r>
            <a:r>
              <a:rPr lang="en-US" dirty="0" smtClean="0">
                <a:solidFill>
                  <a:srgbClr val="C00000"/>
                </a:solidFill>
              </a:rPr>
              <a:t>			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Thermodynamics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Gorter</a:t>
            </a:r>
            <a:r>
              <a:rPr lang="en-US" dirty="0" smtClean="0">
                <a:solidFill>
                  <a:srgbClr val="C00000"/>
                </a:solidFill>
              </a:rPr>
              <a:t>-Casimir (two fluid)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London	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Pippard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Ginzburg</a:t>
            </a:r>
            <a:r>
              <a:rPr lang="en-US" dirty="0" smtClean="0">
                <a:solidFill>
                  <a:srgbClr val="C00000"/>
                </a:solidFill>
              </a:rPr>
              <a:t>-Landau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Gorkov</a:t>
            </a:r>
            <a:r>
              <a:rPr lang="en-US" dirty="0" smtClean="0">
                <a:solidFill>
                  <a:srgbClr val="C00000"/>
                </a:solidFill>
              </a:rPr>
              <a:t> - </a:t>
            </a:r>
            <a:r>
              <a:rPr lang="en-US" dirty="0" err="1" smtClean="0">
                <a:solidFill>
                  <a:srgbClr val="C00000"/>
                </a:solidFill>
              </a:rPr>
              <a:t>Eliashberg</a:t>
            </a:r>
            <a:r>
              <a:rPr lang="en-US" dirty="0" smtClean="0">
                <a:solidFill>
                  <a:srgbClr val="C00000"/>
                </a:solidFill>
              </a:rPr>
              <a:t> (TDGL = Time-Dependent G-L)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632724" y="1367481"/>
            <a:ext cx="3680494" cy="1114848"/>
            <a:chOff x="8136966" y="5355479"/>
            <a:chExt cx="3680494" cy="1114848"/>
          </a:xfrm>
        </p:grpSpPr>
        <p:cxnSp>
          <p:nvCxnSpPr>
            <p:cNvPr id="10" name="Elbow Connector 9"/>
            <p:cNvCxnSpPr/>
            <p:nvPr/>
          </p:nvCxnSpPr>
          <p:spPr>
            <a:xfrm flipV="1">
              <a:off x="8136966" y="5355479"/>
              <a:ext cx="3680494" cy="11148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66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61459" y="5705793"/>
              <a:ext cx="1869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6600"/>
                  </a:solidFill>
                </a:rPr>
                <a:t>Gorkov</a:t>
              </a:r>
              <a:endParaRPr lang="en-US" dirty="0" smtClean="0">
                <a:solidFill>
                  <a:srgbClr val="0066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523604" y="835025"/>
            <a:ext cx="2684838" cy="2108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>
                <a:solidFill>
                  <a:srgbClr val="003399"/>
                </a:solidFill>
              </a:rPr>
              <a:t>Microscopic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BCS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+ Anderson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+ </a:t>
            </a:r>
            <a:r>
              <a:rPr lang="en-US" dirty="0" err="1">
                <a:solidFill>
                  <a:srgbClr val="003399"/>
                </a:solidFill>
              </a:rPr>
              <a:t>Bogoliubov</a:t>
            </a:r>
            <a:endParaRPr lang="en-US" dirty="0">
              <a:solidFill>
                <a:srgbClr val="003399"/>
              </a:solidFill>
            </a:endParaRPr>
          </a:p>
          <a:p>
            <a:r>
              <a:rPr lang="en-US" dirty="0" smtClean="0">
                <a:solidFill>
                  <a:srgbClr val="003399"/>
                </a:solidFill>
              </a:rPr>
              <a:t>+ Midgal</a:t>
            </a:r>
            <a:endParaRPr lang="en-US" dirty="0">
              <a:solidFill>
                <a:srgbClr val="003399"/>
              </a:solidFill>
            </a:endParaRPr>
          </a:p>
          <a:p>
            <a:endParaRPr lang="en-US" u="sng" dirty="0" smtClean="0"/>
          </a:p>
          <a:p>
            <a:r>
              <a:rPr lang="en-US" dirty="0" smtClean="0">
                <a:solidFill>
                  <a:srgbClr val="006600"/>
                </a:solidFill>
              </a:rPr>
              <a:t>Unconventional SC models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61009" y="1182815"/>
            <a:ext cx="16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Which is right?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61009" y="1694333"/>
            <a:ext cx="192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Which are useful?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06120" y="5585318"/>
            <a:ext cx="911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superconductor device physics and quantum information applications?   need some of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3" grpId="0"/>
      <p:bldP spid="16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021" y="306985"/>
            <a:ext cx="343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Self-consistent London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2403" y="315134"/>
                <a:ext cx="809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03" y="315134"/>
                <a:ext cx="809581" cy="276999"/>
              </a:xfrm>
              <a:prstGeom prst="rect">
                <a:avLst/>
              </a:prstGeom>
              <a:blipFill>
                <a:blip r:embed="rId2"/>
                <a:stretch>
                  <a:fillRect l="-9774" t="-4444" r="-977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653" y="691759"/>
            <a:ext cx="2887869" cy="394216"/>
            <a:chOff x="1590675" y="1194316"/>
            <a:chExt cx="2887869" cy="394216"/>
          </a:xfrm>
        </p:grpSpPr>
        <p:sp>
          <p:nvSpPr>
            <p:cNvPr id="5" name="TextBox 4"/>
            <p:cNvSpPr txBox="1"/>
            <p:nvPr/>
          </p:nvSpPr>
          <p:spPr>
            <a:xfrm>
              <a:off x="1590675" y="1219200"/>
              <a:ext cx="2207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Solve for current flow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20946" y="1247775"/>
                  <a:ext cx="467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946" y="1247775"/>
                  <a:ext cx="46756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584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231360" y="1194316"/>
              <a:ext cx="247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53103" y="1126218"/>
                <a:ext cx="150727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03" y="1126218"/>
                <a:ext cx="1507272" cy="520463"/>
              </a:xfrm>
              <a:prstGeom prst="rect">
                <a:avLst/>
              </a:prstGeom>
              <a:blipFill>
                <a:blip r:embed="rId4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2978" y="1878693"/>
                <a:ext cx="2508507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78" y="1878693"/>
                <a:ext cx="2508507" cy="414537"/>
              </a:xfrm>
              <a:prstGeom prst="rect">
                <a:avLst/>
              </a:prstGeom>
              <a:blipFill>
                <a:blip r:embed="rId5"/>
                <a:stretch>
                  <a:fillRect l="-2670" t="-104412" r="-14806" b="-1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2978" y="2402171"/>
                <a:ext cx="1641860" cy="599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78" y="2402171"/>
                <a:ext cx="1641860" cy="599972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44152" y="2517491"/>
            <a:ext cx="213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urrent conservation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0265" y="3151875"/>
                <a:ext cx="3158300" cy="868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𝑥𝑡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65" y="3151875"/>
                <a:ext cx="3158300" cy="868892"/>
              </a:xfrm>
              <a:prstGeom prst="rect">
                <a:avLst/>
              </a:prstGeom>
              <a:blipFill>
                <a:blip r:embed="rId7"/>
                <a:stretch>
                  <a:fillRect b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27057" y="3126487"/>
            <a:ext cx="3398170" cy="10266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45611" y="4603104"/>
            <a:ext cx="4326842" cy="518540"/>
            <a:chOff x="1019175" y="4521733"/>
            <a:chExt cx="4326842" cy="518540"/>
          </a:xfrm>
        </p:grpSpPr>
        <p:sp>
          <p:nvSpPr>
            <p:cNvPr id="16" name="TextBox 15"/>
            <p:cNvSpPr txBox="1"/>
            <p:nvPr/>
          </p:nvSpPr>
          <p:spPr>
            <a:xfrm>
              <a:off x="1019175" y="4629150"/>
              <a:ext cx="542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9913" y="4613791"/>
              <a:ext cx="986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uniform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51125" y="4521733"/>
                  <a:ext cx="2295820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125" y="4521733"/>
                  <a:ext cx="2295820" cy="51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858989" y="5478096"/>
            <a:ext cx="5181869" cy="371182"/>
            <a:chOff x="1008925" y="5434782"/>
            <a:chExt cx="5181869" cy="371182"/>
          </a:xfrm>
        </p:grpSpPr>
        <p:sp>
          <p:nvSpPr>
            <p:cNvPr id="20" name="TextBox 19"/>
            <p:cNvSpPr txBox="1"/>
            <p:nvPr/>
          </p:nvSpPr>
          <p:spPr>
            <a:xfrm>
              <a:off x="1008925" y="5436632"/>
              <a:ext cx="542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589634" y="5480948"/>
                  <a:ext cx="19607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9634" y="5480948"/>
                  <a:ext cx="196073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484" r="-1242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725696" y="5434782"/>
              <a:ext cx="246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urrent piles up on edge</a:t>
              </a:r>
              <a:endParaRPr lang="en-US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7657720" y="5028044"/>
            <a:ext cx="8464" cy="108207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465111" y="5019913"/>
            <a:ext cx="8464" cy="108207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94025" y="4956742"/>
                <a:ext cx="8543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6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025" y="4956742"/>
                <a:ext cx="854378" cy="246221"/>
              </a:xfrm>
              <a:prstGeom prst="rect">
                <a:avLst/>
              </a:prstGeom>
              <a:blipFill>
                <a:blip r:embed="rId10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/>
          <p:nvPr/>
        </p:nvSpPr>
        <p:spPr>
          <a:xfrm>
            <a:off x="7642359" y="4214624"/>
            <a:ext cx="3392220" cy="1788385"/>
          </a:xfrm>
          <a:custGeom>
            <a:avLst/>
            <a:gdLst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724025 w 2552700"/>
              <a:gd name="connsiteY8" fmla="*/ 128587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  <a:gd name="connsiteX0" fmla="*/ 0 w 2552700"/>
              <a:gd name="connsiteY0" fmla="*/ 0 h 1788385"/>
              <a:gd name="connsiteX1" fmla="*/ 119062 w 2552700"/>
              <a:gd name="connsiteY1" fmla="*/ 28575 h 1788385"/>
              <a:gd name="connsiteX2" fmla="*/ 200025 w 2552700"/>
              <a:gd name="connsiteY2" fmla="*/ 119063 h 1788385"/>
              <a:gd name="connsiteX3" fmla="*/ 357187 w 2552700"/>
              <a:gd name="connsiteY3" fmla="*/ 423863 h 1788385"/>
              <a:gd name="connsiteX4" fmla="*/ 557212 w 2552700"/>
              <a:gd name="connsiteY4" fmla="*/ 942975 h 1788385"/>
              <a:gd name="connsiteX5" fmla="*/ 1038225 w 2552700"/>
              <a:gd name="connsiteY5" fmla="*/ 1052513 h 1788385"/>
              <a:gd name="connsiteX6" fmla="*/ 1238250 w 2552700"/>
              <a:gd name="connsiteY6" fmla="*/ 1047750 h 1788385"/>
              <a:gd name="connsiteX7" fmla="*/ 1490662 w 2552700"/>
              <a:gd name="connsiteY7" fmla="*/ 1123950 h 1788385"/>
              <a:gd name="connsiteX8" fmla="*/ 1695450 w 2552700"/>
              <a:gd name="connsiteY8" fmla="*/ 1304925 h 1788385"/>
              <a:gd name="connsiteX9" fmla="*/ 1895475 w 2552700"/>
              <a:gd name="connsiteY9" fmla="*/ 1662113 h 1788385"/>
              <a:gd name="connsiteX10" fmla="*/ 2128837 w 2552700"/>
              <a:gd name="connsiteY10" fmla="*/ 1785938 h 1788385"/>
              <a:gd name="connsiteX11" fmla="*/ 2314575 w 2552700"/>
              <a:gd name="connsiteY11" fmla="*/ 1719263 h 1788385"/>
              <a:gd name="connsiteX12" fmla="*/ 2476500 w 2552700"/>
              <a:gd name="connsiteY12" fmla="*/ 1433513 h 1788385"/>
              <a:gd name="connsiteX13" fmla="*/ 2552700 w 2552700"/>
              <a:gd name="connsiteY13" fmla="*/ 1390650 h 178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2700" h="1788385">
                <a:moveTo>
                  <a:pt x="0" y="0"/>
                </a:moveTo>
                <a:cubicBezTo>
                  <a:pt x="42862" y="4365"/>
                  <a:pt x="85725" y="8731"/>
                  <a:pt x="119062" y="28575"/>
                </a:cubicBezTo>
                <a:cubicBezTo>
                  <a:pt x="152399" y="48419"/>
                  <a:pt x="157955" y="62707"/>
                  <a:pt x="200025" y="119063"/>
                </a:cubicBezTo>
                <a:cubicBezTo>
                  <a:pt x="242095" y="175419"/>
                  <a:pt x="300037" y="286544"/>
                  <a:pt x="357187" y="423863"/>
                </a:cubicBezTo>
                <a:cubicBezTo>
                  <a:pt x="414337" y="561182"/>
                  <a:pt x="462756" y="821532"/>
                  <a:pt x="557212" y="942975"/>
                </a:cubicBezTo>
                <a:cubicBezTo>
                  <a:pt x="651668" y="1064418"/>
                  <a:pt x="924719" y="1035051"/>
                  <a:pt x="1038225" y="1052513"/>
                </a:cubicBezTo>
                <a:cubicBezTo>
                  <a:pt x="1151731" y="1069975"/>
                  <a:pt x="1162844" y="1035844"/>
                  <a:pt x="1238250" y="1047750"/>
                </a:cubicBezTo>
                <a:cubicBezTo>
                  <a:pt x="1313656" y="1059656"/>
                  <a:pt x="1414462" y="1081088"/>
                  <a:pt x="1490662" y="1123950"/>
                </a:cubicBezTo>
                <a:cubicBezTo>
                  <a:pt x="1566862" y="1166813"/>
                  <a:pt x="1627981" y="1215231"/>
                  <a:pt x="1695450" y="1304925"/>
                </a:cubicBezTo>
                <a:cubicBezTo>
                  <a:pt x="1762919" y="1394619"/>
                  <a:pt x="1823244" y="1581944"/>
                  <a:pt x="1895475" y="1662113"/>
                </a:cubicBezTo>
                <a:cubicBezTo>
                  <a:pt x="1967706" y="1742282"/>
                  <a:pt x="2058987" y="1776413"/>
                  <a:pt x="2128837" y="1785938"/>
                </a:cubicBezTo>
                <a:cubicBezTo>
                  <a:pt x="2198687" y="1795463"/>
                  <a:pt x="2256631" y="1778001"/>
                  <a:pt x="2314575" y="1719263"/>
                </a:cubicBezTo>
                <a:cubicBezTo>
                  <a:pt x="2372519" y="1660526"/>
                  <a:pt x="2436813" y="1488282"/>
                  <a:pt x="2476500" y="1433513"/>
                </a:cubicBezTo>
                <a:cubicBezTo>
                  <a:pt x="2516188" y="1378744"/>
                  <a:pt x="2534444" y="1384697"/>
                  <a:pt x="2552700" y="1390650"/>
                </a:cubicBezTo>
              </a:path>
            </a:pathLst>
          </a:custGeom>
          <a:ln w="28575"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98085" y="4229082"/>
            <a:ext cx="3854219" cy="1772419"/>
          </a:xfrm>
          <a:custGeom>
            <a:avLst/>
            <a:gdLst>
              <a:gd name="connsiteX0" fmla="*/ 0 w 2900362"/>
              <a:gd name="connsiteY0" fmla="*/ 404642 h 1772419"/>
              <a:gd name="connsiteX1" fmla="*/ 209550 w 2900362"/>
              <a:gd name="connsiteY1" fmla="*/ 318917 h 1772419"/>
              <a:gd name="connsiteX2" fmla="*/ 338137 w 2900362"/>
              <a:gd name="connsiteY2" fmla="*/ 61742 h 1772419"/>
              <a:gd name="connsiteX3" fmla="*/ 423862 w 2900362"/>
              <a:gd name="connsiteY3" fmla="*/ 4592 h 1772419"/>
              <a:gd name="connsiteX4" fmla="*/ 547687 w 2900362"/>
              <a:gd name="connsiteY4" fmla="*/ 147467 h 1772419"/>
              <a:gd name="connsiteX5" fmla="*/ 661987 w 2900362"/>
              <a:gd name="connsiteY5" fmla="*/ 728492 h 1772419"/>
              <a:gd name="connsiteX6" fmla="*/ 952500 w 2900362"/>
              <a:gd name="connsiteY6" fmla="*/ 1533355 h 1772419"/>
              <a:gd name="connsiteX7" fmla="*/ 1157287 w 2900362"/>
              <a:gd name="connsiteY7" fmla="*/ 1604792 h 1772419"/>
              <a:gd name="connsiteX8" fmla="*/ 1447800 w 2900362"/>
              <a:gd name="connsiteY8" fmla="*/ 1028530 h 1772419"/>
              <a:gd name="connsiteX9" fmla="*/ 1685925 w 2900362"/>
              <a:gd name="connsiteY9" fmla="*/ 542755 h 1772419"/>
              <a:gd name="connsiteX10" fmla="*/ 1871662 w 2900362"/>
              <a:gd name="connsiteY10" fmla="*/ 442742 h 1772419"/>
              <a:gd name="connsiteX11" fmla="*/ 2090737 w 2900362"/>
              <a:gd name="connsiteY11" fmla="*/ 814217 h 1772419"/>
              <a:gd name="connsiteX12" fmla="*/ 2424112 w 2900362"/>
              <a:gd name="connsiteY12" fmla="*/ 1690517 h 1772419"/>
              <a:gd name="connsiteX13" fmla="*/ 2695575 w 2900362"/>
              <a:gd name="connsiteY13" fmla="*/ 1690517 h 1772419"/>
              <a:gd name="connsiteX14" fmla="*/ 2900362 w 2900362"/>
              <a:gd name="connsiteY14" fmla="*/ 1299992 h 1772419"/>
              <a:gd name="connsiteX0" fmla="*/ 0 w 2900362"/>
              <a:gd name="connsiteY0" fmla="*/ 404642 h 1772419"/>
              <a:gd name="connsiteX1" fmla="*/ 209550 w 2900362"/>
              <a:gd name="connsiteY1" fmla="*/ 318917 h 1772419"/>
              <a:gd name="connsiteX2" fmla="*/ 338137 w 2900362"/>
              <a:gd name="connsiteY2" fmla="*/ 61742 h 1772419"/>
              <a:gd name="connsiteX3" fmla="*/ 423862 w 2900362"/>
              <a:gd name="connsiteY3" fmla="*/ 4592 h 1772419"/>
              <a:gd name="connsiteX4" fmla="*/ 547687 w 2900362"/>
              <a:gd name="connsiteY4" fmla="*/ 147467 h 1772419"/>
              <a:gd name="connsiteX5" fmla="*/ 661987 w 2900362"/>
              <a:gd name="connsiteY5" fmla="*/ 728492 h 1772419"/>
              <a:gd name="connsiteX6" fmla="*/ 952500 w 2900362"/>
              <a:gd name="connsiteY6" fmla="*/ 1533355 h 1772419"/>
              <a:gd name="connsiteX7" fmla="*/ 1157287 w 2900362"/>
              <a:gd name="connsiteY7" fmla="*/ 1604792 h 1772419"/>
              <a:gd name="connsiteX8" fmla="*/ 1447800 w 2900362"/>
              <a:gd name="connsiteY8" fmla="*/ 1028530 h 1772419"/>
              <a:gd name="connsiteX9" fmla="*/ 1685925 w 2900362"/>
              <a:gd name="connsiteY9" fmla="*/ 542755 h 1772419"/>
              <a:gd name="connsiteX10" fmla="*/ 1871662 w 2900362"/>
              <a:gd name="connsiteY10" fmla="*/ 442742 h 1772419"/>
              <a:gd name="connsiteX11" fmla="*/ 2090737 w 2900362"/>
              <a:gd name="connsiteY11" fmla="*/ 814217 h 1772419"/>
              <a:gd name="connsiteX12" fmla="*/ 2424112 w 2900362"/>
              <a:gd name="connsiteY12" fmla="*/ 1690517 h 1772419"/>
              <a:gd name="connsiteX13" fmla="*/ 2695575 w 2900362"/>
              <a:gd name="connsiteY13" fmla="*/ 1690517 h 1772419"/>
              <a:gd name="connsiteX14" fmla="*/ 2900362 w 2900362"/>
              <a:gd name="connsiteY14" fmla="*/ 1299992 h 1772419"/>
              <a:gd name="connsiteX0" fmla="*/ 0 w 2900362"/>
              <a:gd name="connsiteY0" fmla="*/ 404642 h 1772419"/>
              <a:gd name="connsiteX1" fmla="*/ 209550 w 2900362"/>
              <a:gd name="connsiteY1" fmla="*/ 318917 h 1772419"/>
              <a:gd name="connsiteX2" fmla="*/ 338137 w 2900362"/>
              <a:gd name="connsiteY2" fmla="*/ 61742 h 1772419"/>
              <a:gd name="connsiteX3" fmla="*/ 423862 w 2900362"/>
              <a:gd name="connsiteY3" fmla="*/ 4592 h 1772419"/>
              <a:gd name="connsiteX4" fmla="*/ 547687 w 2900362"/>
              <a:gd name="connsiteY4" fmla="*/ 147467 h 1772419"/>
              <a:gd name="connsiteX5" fmla="*/ 661987 w 2900362"/>
              <a:gd name="connsiteY5" fmla="*/ 728492 h 1772419"/>
              <a:gd name="connsiteX6" fmla="*/ 952500 w 2900362"/>
              <a:gd name="connsiteY6" fmla="*/ 1533355 h 1772419"/>
              <a:gd name="connsiteX7" fmla="*/ 1157287 w 2900362"/>
              <a:gd name="connsiteY7" fmla="*/ 1604792 h 1772419"/>
              <a:gd name="connsiteX8" fmla="*/ 1447800 w 2900362"/>
              <a:gd name="connsiteY8" fmla="*/ 1028530 h 1772419"/>
              <a:gd name="connsiteX9" fmla="*/ 1685925 w 2900362"/>
              <a:gd name="connsiteY9" fmla="*/ 542755 h 1772419"/>
              <a:gd name="connsiteX10" fmla="*/ 1871662 w 2900362"/>
              <a:gd name="connsiteY10" fmla="*/ 442742 h 1772419"/>
              <a:gd name="connsiteX11" fmla="*/ 2090737 w 2900362"/>
              <a:gd name="connsiteY11" fmla="*/ 814217 h 1772419"/>
              <a:gd name="connsiteX12" fmla="*/ 2424112 w 2900362"/>
              <a:gd name="connsiteY12" fmla="*/ 1690517 h 1772419"/>
              <a:gd name="connsiteX13" fmla="*/ 2695575 w 2900362"/>
              <a:gd name="connsiteY13" fmla="*/ 1690517 h 1772419"/>
              <a:gd name="connsiteX14" fmla="*/ 2900362 w 2900362"/>
              <a:gd name="connsiteY14" fmla="*/ 1299992 h 1772419"/>
              <a:gd name="connsiteX0" fmla="*/ 0 w 2900362"/>
              <a:gd name="connsiteY0" fmla="*/ 404642 h 1772419"/>
              <a:gd name="connsiteX1" fmla="*/ 209550 w 2900362"/>
              <a:gd name="connsiteY1" fmla="*/ 318917 h 1772419"/>
              <a:gd name="connsiteX2" fmla="*/ 338137 w 2900362"/>
              <a:gd name="connsiteY2" fmla="*/ 61742 h 1772419"/>
              <a:gd name="connsiteX3" fmla="*/ 423862 w 2900362"/>
              <a:gd name="connsiteY3" fmla="*/ 4592 h 1772419"/>
              <a:gd name="connsiteX4" fmla="*/ 547687 w 2900362"/>
              <a:gd name="connsiteY4" fmla="*/ 147467 h 1772419"/>
              <a:gd name="connsiteX5" fmla="*/ 661987 w 2900362"/>
              <a:gd name="connsiteY5" fmla="*/ 728492 h 1772419"/>
              <a:gd name="connsiteX6" fmla="*/ 952500 w 2900362"/>
              <a:gd name="connsiteY6" fmla="*/ 1533355 h 1772419"/>
              <a:gd name="connsiteX7" fmla="*/ 1157287 w 2900362"/>
              <a:gd name="connsiteY7" fmla="*/ 1604792 h 1772419"/>
              <a:gd name="connsiteX8" fmla="*/ 1447800 w 2900362"/>
              <a:gd name="connsiteY8" fmla="*/ 1028530 h 1772419"/>
              <a:gd name="connsiteX9" fmla="*/ 1685925 w 2900362"/>
              <a:gd name="connsiteY9" fmla="*/ 542755 h 1772419"/>
              <a:gd name="connsiteX10" fmla="*/ 1871662 w 2900362"/>
              <a:gd name="connsiteY10" fmla="*/ 442742 h 1772419"/>
              <a:gd name="connsiteX11" fmla="*/ 2090737 w 2900362"/>
              <a:gd name="connsiteY11" fmla="*/ 814217 h 1772419"/>
              <a:gd name="connsiteX12" fmla="*/ 2424112 w 2900362"/>
              <a:gd name="connsiteY12" fmla="*/ 1690517 h 1772419"/>
              <a:gd name="connsiteX13" fmla="*/ 2695575 w 2900362"/>
              <a:gd name="connsiteY13" fmla="*/ 1690517 h 1772419"/>
              <a:gd name="connsiteX14" fmla="*/ 2900362 w 2900362"/>
              <a:gd name="connsiteY14" fmla="*/ 1299992 h 17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0362" h="1772419">
                <a:moveTo>
                  <a:pt x="0" y="404642"/>
                </a:moveTo>
                <a:cubicBezTo>
                  <a:pt x="76597" y="390354"/>
                  <a:pt x="153194" y="376067"/>
                  <a:pt x="209550" y="318917"/>
                </a:cubicBezTo>
                <a:cubicBezTo>
                  <a:pt x="265906" y="261767"/>
                  <a:pt x="302418" y="114130"/>
                  <a:pt x="338137" y="61742"/>
                </a:cubicBezTo>
                <a:cubicBezTo>
                  <a:pt x="373856" y="9354"/>
                  <a:pt x="388937" y="-9696"/>
                  <a:pt x="423862" y="4592"/>
                </a:cubicBezTo>
                <a:cubicBezTo>
                  <a:pt x="458787" y="18879"/>
                  <a:pt x="508000" y="26817"/>
                  <a:pt x="547687" y="147467"/>
                </a:cubicBezTo>
                <a:cubicBezTo>
                  <a:pt x="587374" y="268117"/>
                  <a:pt x="599280" y="468936"/>
                  <a:pt x="661987" y="728492"/>
                </a:cubicBezTo>
                <a:cubicBezTo>
                  <a:pt x="724694" y="988048"/>
                  <a:pt x="869950" y="1387305"/>
                  <a:pt x="952500" y="1533355"/>
                </a:cubicBezTo>
                <a:cubicBezTo>
                  <a:pt x="1035050" y="1679405"/>
                  <a:pt x="1074737" y="1688929"/>
                  <a:pt x="1157287" y="1604792"/>
                </a:cubicBezTo>
                <a:cubicBezTo>
                  <a:pt x="1239837" y="1520655"/>
                  <a:pt x="1359694" y="1205536"/>
                  <a:pt x="1447800" y="1028530"/>
                </a:cubicBezTo>
                <a:cubicBezTo>
                  <a:pt x="1535906" y="851524"/>
                  <a:pt x="1615281" y="640386"/>
                  <a:pt x="1685925" y="542755"/>
                </a:cubicBezTo>
                <a:cubicBezTo>
                  <a:pt x="1756569" y="445124"/>
                  <a:pt x="1804193" y="397498"/>
                  <a:pt x="1871662" y="442742"/>
                </a:cubicBezTo>
                <a:cubicBezTo>
                  <a:pt x="1939131" y="487986"/>
                  <a:pt x="1998662" y="606255"/>
                  <a:pt x="2090737" y="814217"/>
                </a:cubicBezTo>
                <a:cubicBezTo>
                  <a:pt x="2182812" y="1022179"/>
                  <a:pt x="2323306" y="1544467"/>
                  <a:pt x="2424112" y="1690517"/>
                </a:cubicBezTo>
                <a:cubicBezTo>
                  <a:pt x="2524918" y="1836567"/>
                  <a:pt x="2616200" y="1755604"/>
                  <a:pt x="2695575" y="1690517"/>
                </a:cubicBezTo>
                <a:cubicBezTo>
                  <a:pt x="2774950" y="1625430"/>
                  <a:pt x="2867818" y="1376986"/>
                  <a:pt x="2900362" y="129999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7250429" y="3943904"/>
            <a:ext cx="4024319" cy="2089382"/>
            <a:chOff x="1148104" y="7730280"/>
            <a:chExt cx="3028365" cy="208938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445538" y="7964385"/>
              <a:ext cx="6358" cy="108207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556128" y="7973910"/>
              <a:ext cx="13620" cy="105705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148104" y="7730280"/>
              <a:ext cx="3028365" cy="2089382"/>
              <a:chOff x="1148104" y="7730280"/>
              <a:chExt cx="3028365" cy="2089382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148104" y="7730280"/>
                <a:ext cx="3028365" cy="2071405"/>
                <a:chOff x="3269995" y="6443631"/>
                <a:chExt cx="3376210" cy="2401481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3269995" y="6819314"/>
                  <a:ext cx="3376210" cy="2025798"/>
                  <a:chOff x="3216166" y="5439760"/>
                  <a:chExt cx="3376210" cy="2025798"/>
                </a:xfrm>
              </p:grpSpPr>
              <p:cxnSp>
                <p:nvCxnSpPr>
                  <p:cNvPr id="62" name="Straight Arrow Connector 61"/>
                  <p:cNvCxnSpPr/>
                  <p:nvPr/>
                </p:nvCxnSpPr>
                <p:spPr>
                  <a:xfrm flipV="1">
                    <a:off x="3216166" y="6589986"/>
                    <a:ext cx="3105805" cy="15766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 flipH="1" flipV="1">
                    <a:off x="4682360" y="5439760"/>
                    <a:ext cx="32879" cy="2025798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/>
                      <p:cNvSpPr txBox="1"/>
                      <p:nvPr/>
                    </p:nvSpPr>
                    <p:spPr>
                      <a:xfrm>
                        <a:off x="6409057" y="6429400"/>
                        <a:ext cx="1833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09057" y="6429400"/>
                        <a:ext cx="183319" cy="276999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8333" r="-2778" b="-1538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4649426" y="6443631"/>
                      <a:ext cx="219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49426" y="6443631"/>
                      <a:ext cx="219612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0303" r="-33333" b="-256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9" name="Freeform 58"/>
              <p:cNvSpPr/>
              <p:nvPr/>
            </p:nvSpPr>
            <p:spPr>
              <a:xfrm>
                <a:off x="1443038" y="7975771"/>
                <a:ext cx="2495550" cy="1843891"/>
              </a:xfrm>
              <a:custGeom>
                <a:avLst/>
                <a:gdLst>
                  <a:gd name="connsiteX0" fmla="*/ 0 w 2495550"/>
                  <a:gd name="connsiteY0" fmla="*/ 6179 h 1843891"/>
                  <a:gd name="connsiteX1" fmla="*/ 147637 w 2495550"/>
                  <a:gd name="connsiteY1" fmla="*/ 34754 h 1843891"/>
                  <a:gd name="connsiteX2" fmla="*/ 328612 w 2495550"/>
                  <a:gd name="connsiteY2" fmla="*/ 272879 h 1843891"/>
                  <a:gd name="connsiteX3" fmla="*/ 614362 w 2495550"/>
                  <a:gd name="connsiteY3" fmla="*/ 720554 h 1843891"/>
                  <a:gd name="connsiteX4" fmla="*/ 1038225 w 2495550"/>
                  <a:gd name="connsiteY4" fmla="*/ 1082504 h 1843891"/>
                  <a:gd name="connsiteX5" fmla="*/ 1333500 w 2495550"/>
                  <a:gd name="connsiteY5" fmla="*/ 1301579 h 1843891"/>
                  <a:gd name="connsiteX6" fmla="*/ 1971675 w 2495550"/>
                  <a:gd name="connsiteY6" fmla="*/ 1796879 h 1843891"/>
                  <a:gd name="connsiteX7" fmla="*/ 2295525 w 2495550"/>
                  <a:gd name="connsiteY7" fmla="*/ 1787354 h 1843891"/>
                  <a:gd name="connsiteX8" fmla="*/ 2495550 w 2495550"/>
                  <a:gd name="connsiteY8" fmla="*/ 1477792 h 184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5550" h="1843891">
                    <a:moveTo>
                      <a:pt x="0" y="6179"/>
                    </a:moveTo>
                    <a:cubicBezTo>
                      <a:pt x="46434" y="-1759"/>
                      <a:pt x="92868" y="-9696"/>
                      <a:pt x="147637" y="34754"/>
                    </a:cubicBezTo>
                    <a:cubicBezTo>
                      <a:pt x="202406" y="79204"/>
                      <a:pt x="250825" y="158579"/>
                      <a:pt x="328612" y="272879"/>
                    </a:cubicBezTo>
                    <a:cubicBezTo>
                      <a:pt x="406399" y="387179"/>
                      <a:pt x="496093" y="585617"/>
                      <a:pt x="614362" y="720554"/>
                    </a:cubicBezTo>
                    <a:cubicBezTo>
                      <a:pt x="732631" y="855491"/>
                      <a:pt x="918369" y="985667"/>
                      <a:pt x="1038225" y="1082504"/>
                    </a:cubicBezTo>
                    <a:cubicBezTo>
                      <a:pt x="1158081" y="1179342"/>
                      <a:pt x="1177925" y="1182517"/>
                      <a:pt x="1333500" y="1301579"/>
                    </a:cubicBezTo>
                    <a:cubicBezTo>
                      <a:pt x="1489075" y="1420641"/>
                      <a:pt x="1811338" y="1715917"/>
                      <a:pt x="1971675" y="1796879"/>
                    </a:cubicBezTo>
                    <a:cubicBezTo>
                      <a:pt x="2132013" y="1877842"/>
                      <a:pt x="2208213" y="1840535"/>
                      <a:pt x="2295525" y="1787354"/>
                    </a:cubicBezTo>
                    <a:cubicBezTo>
                      <a:pt x="2382837" y="1734173"/>
                      <a:pt x="2440781" y="1518273"/>
                      <a:pt x="2495550" y="1477792"/>
                    </a:cubicBezTo>
                  </a:path>
                </a:pathLst>
              </a:custGeom>
              <a:ln w="28575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92074" y="5744856"/>
                <a:ext cx="8543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 baseline="-250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1600" i="1" baseline="-2500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≫</m:t>
                      </m:r>
                      <m:r>
                        <a:rPr lang="en-US" sz="16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74" y="5744856"/>
                <a:ext cx="854378" cy="246221"/>
              </a:xfrm>
              <a:prstGeom prst="rect">
                <a:avLst/>
              </a:prstGeom>
              <a:blipFill>
                <a:blip r:embed="rId22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5010106" y="288018"/>
            <a:ext cx="6155387" cy="4335285"/>
            <a:chOff x="5010106" y="288018"/>
            <a:chExt cx="6155387" cy="4335285"/>
          </a:xfrm>
        </p:grpSpPr>
        <p:grpSp>
          <p:nvGrpSpPr>
            <p:cNvPr id="41" name="Group 40"/>
            <p:cNvGrpSpPr/>
            <p:nvPr/>
          </p:nvGrpSpPr>
          <p:grpSpPr>
            <a:xfrm>
              <a:off x="6942103" y="288018"/>
              <a:ext cx="4223390" cy="3067819"/>
              <a:chOff x="6804812" y="901309"/>
              <a:chExt cx="4223390" cy="306781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804812" y="1999088"/>
                <a:ext cx="4170323" cy="1970040"/>
                <a:chOff x="1426550" y="6548179"/>
                <a:chExt cx="3256945" cy="203061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1832771" y="7875977"/>
                  <a:ext cx="2202030" cy="33879"/>
                </a:xfrm>
                <a:prstGeom prst="line">
                  <a:avLst/>
                </a:prstGeom>
                <a:ln w="28575">
                  <a:solidFill>
                    <a:srgbClr val="0066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1426550" y="6548179"/>
                  <a:ext cx="3256945" cy="2030612"/>
                  <a:chOff x="1426550" y="6548179"/>
                  <a:chExt cx="3256945" cy="2030612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1426550" y="6548179"/>
                    <a:ext cx="3256945" cy="2030612"/>
                    <a:chOff x="3269995" y="6671732"/>
                    <a:chExt cx="3256945" cy="20306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3269995" y="7005008"/>
                      <a:ext cx="3256945" cy="1697336"/>
                      <a:chOff x="3216166" y="5625454"/>
                      <a:chExt cx="3256945" cy="1697336"/>
                    </a:xfrm>
                  </p:grpSpPr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 flipV="1">
                        <a:off x="3216166" y="7194834"/>
                        <a:ext cx="3105805" cy="15766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/>
                      <p:nvPr/>
                    </p:nvCxnSpPr>
                    <p:spPr>
                      <a:xfrm flipH="1" flipV="1">
                        <a:off x="4685216" y="5625454"/>
                        <a:ext cx="9638" cy="1562459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0" name="TextBox 39"/>
                          <p:cNvSpPr txBox="1"/>
                          <p:nvPr/>
                        </p:nvSpPr>
                        <p:spPr>
                          <a:xfrm>
                            <a:off x="6329941" y="7037274"/>
                            <a:ext cx="143170" cy="28551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0" name="TextBox 3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29941" y="7037274"/>
                            <a:ext cx="143170" cy="285516"/>
                          </a:xfrm>
                          <a:prstGeom prst="rect">
                            <a:avLst/>
                          </a:prstGeom>
                          <a:blipFill>
                            <a:blip r:embed="rId23"/>
                            <a:stretch>
                              <a:fillRect l="-20000" r="-13333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4687526" y="6671732"/>
                          <a:ext cx="117680" cy="2855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7" name="TextBox 3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87526" y="6671732"/>
                          <a:ext cx="117680" cy="285516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 l="-54167" r="-54167" b="-2826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801181" y="6831598"/>
                    <a:ext cx="40573" cy="163500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4000521" y="6825178"/>
                    <a:ext cx="16505" cy="1625657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Arc 34"/>
                  <p:cNvSpPr/>
                  <p:nvPr/>
                </p:nvSpPr>
                <p:spPr>
                  <a:xfrm rot="5400000">
                    <a:off x="2361477" y="6538598"/>
                    <a:ext cx="1115464" cy="2142721"/>
                  </a:xfrm>
                  <a:prstGeom prst="arc">
                    <a:avLst>
                      <a:gd name="adj1" fmla="val 16166395"/>
                      <a:gd name="adj2" fmla="val 5379019"/>
                    </a:avLst>
                  </a:prstGeom>
                  <a:ln w="28575">
                    <a:solidFill>
                      <a:srgbClr val="003399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Arc 28"/>
              <p:cNvSpPr/>
              <p:nvPr/>
            </p:nvSpPr>
            <p:spPr>
              <a:xfrm rot="5400000">
                <a:off x="7229076" y="1016492"/>
                <a:ext cx="2952473" cy="2722108"/>
              </a:xfrm>
              <a:prstGeom prst="arc">
                <a:avLst>
                  <a:gd name="adj1" fmla="val 16200000"/>
                  <a:gd name="adj2" fmla="val 5518058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181273" y="2239046"/>
                    <a:ext cx="84692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baseline="-25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1273" y="2239046"/>
                    <a:ext cx="846929" cy="2769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156023" y="2869356"/>
                    <a:ext cx="84692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baseline="-2500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339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6023" y="2869356"/>
                    <a:ext cx="846929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159570" y="3248024"/>
                    <a:ext cx="84692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baseline="-25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9570" y="3248024"/>
                    <a:ext cx="846929" cy="27699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429199" y="4377082"/>
                  <a:ext cx="85437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60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199" y="4377082"/>
                  <a:ext cx="854378" cy="246221"/>
                </a:xfrm>
                <a:prstGeom prst="rect">
                  <a:avLst/>
                </a:prstGeom>
                <a:blipFill>
                  <a:blip r:embed="rId2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>
              <a:off x="5010106" y="340177"/>
              <a:ext cx="1412991" cy="850267"/>
              <a:chOff x="1593976" y="1347954"/>
              <a:chExt cx="4757864" cy="158734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593976" y="1355836"/>
                <a:ext cx="2741541" cy="1560795"/>
                <a:chOff x="1593976" y="662143"/>
                <a:chExt cx="2741541" cy="1560795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639614" y="1797269"/>
                  <a:ext cx="2695903" cy="42566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593976" y="662143"/>
                  <a:ext cx="1970691" cy="11351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Arrow Connector 66"/>
              <p:cNvCxnSpPr/>
              <p:nvPr/>
            </p:nvCxnSpPr>
            <p:spPr>
              <a:xfrm flipV="1">
                <a:off x="3610303" y="1560788"/>
                <a:ext cx="804041" cy="5754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4335517" y="1347954"/>
                <a:ext cx="1970689" cy="11351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381150" y="1800173"/>
                <a:ext cx="1970690" cy="1135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56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260" y="217868"/>
            <a:ext cx="323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 Current flow at N-S interface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40605" y="570762"/>
            <a:ext cx="5257800" cy="1312012"/>
            <a:chOff x="533401" y="1021615"/>
            <a:chExt cx="5257800" cy="1312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3401" y="1666487"/>
                  <a:ext cx="31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1" y="1666487"/>
                  <a:ext cx="315023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9231" r="-1346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904875" y="1021615"/>
              <a:ext cx="4886326" cy="1312012"/>
              <a:chOff x="904875" y="1002565"/>
              <a:chExt cx="4886326" cy="131201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123950" y="1314450"/>
                <a:ext cx="460057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162050" y="2314577"/>
                <a:ext cx="460057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904875" y="1304925"/>
                <a:ext cx="0" cy="100965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57300" y="1438275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266825" y="1619250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76350" y="1809750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85875" y="2009775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85875" y="2200275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62337" y="1323975"/>
                <a:ext cx="0" cy="99060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066925" y="1438275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066925" y="1619250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066925" y="1809750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066925" y="2009775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066925" y="2200275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643314" y="1428748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667125" y="2209800"/>
                <a:ext cx="1485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145885" y="1378747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172076" y="2250285"/>
                <a:ext cx="6191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/>
              <p:nvPr/>
            </p:nvCxnSpPr>
            <p:spPr>
              <a:xfrm rot="16200000" flipH="1">
                <a:off x="3553172" y="2024407"/>
                <a:ext cx="164305" cy="135044"/>
              </a:xfrm>
              <a:prstGeom prst="curvedConnector3">
                <a:avLst>
                  <a:gd name="adj1" fmla="val 72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rot="16200000" flipH="1">
                <a:off x="3501629" y="1887140"/>
                <a:ext cx="352426" cy="216692"/>
              </a:xfrm>
              <a:prstGeom prst="curvedConnector3">
                <a:avLst>
                  <a:gd name="adj1" fmla="val 1351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/>
              <p:nvPr/>
            </p:nvCxnSpPr>
            <p:spPr>
              <a:xfrm rot="5400000" flipH="1" flipV="1">
                <a:off x="3501629" y="1520428"/>
                <a:ext cx="352426" cy="216692"/>
              </a:xfrm>
              <a:prstGeom prst="curvedConnector3">
                <a:avLst>
                  <a:gd name="adj1" fmla="val 1351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5400000" flipH="1" flipV="1">
                <a:off x="3553173" y="1468382"/>
                <a:ext cx="164305" cy="135044"/>
              </a:xfrm>
              <a:prstGeom prst="curvedConnector3">
                <a:avLst>
                  <a:gd name="adj1" fmla="val 72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817145" y="1376361"/>
                <a:ext cx="1312069" cy="35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843338" y="2263379"/>
                <a:ext cx="13096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3845719" y="2158603"/>
                <a:ext cx="1307305" cy="11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821906" y="1475180"/>
                <a:ext cx="1307305" cy="11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095500" y="1002565"/>
                    <a:ext cx="2268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1002565"/>
                    <a:ext cx="22685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4324" r="-2432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427933" y="1009651"/>
                    <a:ext cx="17921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33" y="1009651"/>
                    <a:ext cx="179215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483" r="-2758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46728" y="725872"/>
            <a:ext cx="795462" cy="844916"/>
            <a:chOff x="6318663" y="696247"/>
            <a:chExt cx="1283004" cy="1362769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10323" y="1100911"/>
              <a:ext cx="28575" cy="92315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439288" y="2019688"/>
              <a:ext cx="952115" cy="91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318663" y="696247"/>
                  <a:ext cx="183319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663" y="696247"/>
                  <a:ext cx="183319" cy="276998"/>
                </a:xfrm>
                <a:prstGeom prst="rect">
                  <a:avLst/>
                </a:prstGeom>
                <a:blipFill>
                  <a:blip r:embed="rId5"/>
                  <a:stretch>
                    <a:fillRect l="-52632" r="-57895" b="-6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414949" y="1782016"/>
                  <a:ext cx="186718" cy="277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949" y="1782016"/>
                  <a:ext cx="186718" cy="277000"/>
                </a:xfrm>
                <a:prstGeom prst="rect">
                  <a:avLst/>
                </a:prstGeom>
                <a:blipFill>
                  <a:blip r:embed="rId6"/>
                  <a:stretch>
                    <a:fillRect l="-73684" r="-84211" b="-10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527351" y="2239718"/>
            <a:ext cx="2074305" cy="369332"/>
            <a:chOff x="904875" y="2762250"/>
            <a:chExt cx="2074305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904875" y="2762250"/>
              <a:ext cx="20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2-D problem inside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799965" y="2798891"/>
                  <a:ext cx="179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65" y="2798891"/>
                  <a:ext cx="17921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3" r="-2758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924289" y="2721183"/>
            <a:ext cx="3985982" cy="520463"/>
            <a:chOff x="1629699" y="2949148"/>
            <a:chExt cx="3985982" cy="520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629699" y="2949148"/>
                  <a:ext cx="1438727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𝐽𝑥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99" y="2949148"/>
                  <a:ext cx="1438727" cy="520463"/>
                </a:xfrm>
                <a:prstGeom prst="rect">
                  <a:avLst/>
                </a:prstGeom>
                <a:blipFill>
                  <a:blip r:embed="rId8"/>
                  <a:stretch>
                    <a:fillRect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101549" y="2949148"/>
                  <a:ext cx="1514132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549" y="2949148"/>
                  <a:ext cx="1514132" cy="520463"/>
                </a:xfrm>
                <a:prstGeom prst="rect">
                  <a:avLst/>
                </a:prstGeom>
                <a:blipFill>
                  <a:blip r:embed="rId9"/>
                  <a:stretch>
                    <a:fillRect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47842" y="3535292"/>
                <a:ext cx="2131416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𝑑𝐽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𝑑𝐽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42" y="3535292"/>
                <a:ext cx="2131416" cy="573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59862" y="3796366"/>
                <a:ext cx="147636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𝐽𝑁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62" y="3796366"/>
                <a:ext cx="1476366" cy="270652"/>
              </a:xfrm>
              <a:prstGeom prst="rect">
                <a:avLst/>
              </a:prstGeom>
              <a:blipFill>
                <a:blip r:embed="rId11"/>
                <a:stretch>
                  <a:fillRect l="-5372" r="-206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21128" y="3129014"/>
                <a:ext cx="2602123" cy="599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128" y="3129014"/>
                <a:ext cx="2602123" cy="5999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86218" y="3194945"/>
                <a:ext cx="1565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218" y="3194945"/>
                <a:ext cx="1565108" cy="276999"/>
              </a:xfrm>
              <a:prstGeom prst="rect">
                <a:avLst/>
              </a:prstGeom>
              <a:blipFill>
                <a:blip r:embed="rId13"/>
                <a:stretch>
                  <a:fillRect l="-3125" r="-1953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09420" y="5761043"/>
                <a:ext cx="6474593" cy="812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i="1" baseline="-25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i="1" baseline="-25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i="1" baseline="-25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20" y="5761043"/>
                <a:ext cx="6474593" cy="8129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09420" y="4669283"/>
                <a:ext cx="5367944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i="1" baseline="-25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20" y="4669283"/>
                <a:ext cx="5367944" cy="7552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58725" y="4556171"/>
                <a:ext cx="299883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en-US" i="1" baseline="-25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725" y="4556171"/>
                <a:ext cx="2998834" cy="8842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63272" y="5636982"/>
                <a:ext cx="299883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en-US" i="1" baseline="-25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272" y="5636982"/>
                <a:ext cx="2998834" cy="8842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578572" y="2629083"/>
            <a:ext cx="223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Boundary conditions: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521128" y="2605188"/>
            <a:ext cx="20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Current constraint: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252" y="259727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Beyond London</a:t>
            </a:r>
            <a:r>
              <a:rPr lang="en-US" dirty="0" smtClean="0"/>
              <a:t>  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9107" y="259727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limitations of the London equations: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937" y="2007648"/>
            <a:ext cx="109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  Predicts no dependence </a:t>
            </a:r>
            <a:r>
              <a:rPr lang="en-US" dirty="0"/>
              <a:t>on impurities (contradicts experiment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8990" y="3623771"/>
                <a:ext cx="240291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 smtClean="0"/>
                  <a:t>Sn + 3% </a:t>
                </a:r>
                <a:r>
                  <a:rPr lang="en-US" dirty="0" smtClean="0"/>
                  <a:t>In </a:t>
                </a:r>
                <a:r>
                  <a:rPr lang="en-US" u="sng" dirty="0" smtClean="0"/>
                  <a:t>doubled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90" y="3623771"/>
                <a:ext cx="2402913" cy="276999"/>
              </a:xfrm>
              <a:prstGeom prst="rect">
                <a:avLst/>
              </a:prstGeom>
              <a:blipFill>
                <a:blip r:embed="rId2"/>
                <a:stretch>
                  <a:fillRect l="-6091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960589" y="2653979"/>
            <a:ext cx="2898947" cy="1847883"/>
            <a:chOff x="600075" y="1561872"/>
            <a:chExt cx="2898947" cy="1034087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942975" y="1561872"/>
              <a:ext cx="19050" cy="10098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52500" y="2562225"/>
              <a:ext cx="2295525" cy="95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0075" y="1928311"/>
                  <a:ext cx="198772" cy="172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1928311"/>
                  <a:ext cx="198772" cy="172234"/>
                </a:xfrm>
                <a:prstGeom prst="rect">
                  <a:avLst/>
                </a:prstGeom>
                <a:blipFill>
                  <a:blip r:embed="rId3"/>
                  <a:stretch>
                    <a:fillRect l="-31250" r="-34375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308264" y="2423725"/>
                  <a:ext cx="190758" cy="172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264" y="2423725"/>
                  <a:ext cx="190758" cy="172234"/>
                </a:xfrm>
                <a:prstGeom prst="rect">
                  <a:avLst/>
                </a:prstGeom>
                <a:blipFill>
                  <a:blip r:embed="rId4"/>
                  <a:stretch>
                    <a:fillRect l="-32258" r="-35484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 23"/>
            <p:cNvSpPr/>
            <p:nvPr/>
          </p:nvSpPr>
          <p:spPr>
            <a:xfrm>
              <a:off x="1133475" y="1724025"/>
              <a:ext cx="1752600" cy="478080"/>
            </a:xfrm>
            <a:custGeom>
              <a:avLst/>
              <a:gdLst>
                <a:gd name="connsiteX0" fmla="*/ 0 w 1752600"/>
                <a:gd name="connsiteY0" fmla="*/ 0 h 477316"/>
                <a:gd name="connsiteX1" fmla="*/ 85725 w 1752600"/>
                <a:gd name="connsiteY1" fmla="*/ 285750 h 477316"/>
                <a:gd name="connsiteX2" fmla="*/ 257175 w 1752600"/>
                <a:gd name="connsiteY2" fmla="*/ 419100 h 477316"/>
                <a:gd name="connsiteX3" fmla="*/ 600075 w 1752600"/>
                <a:gd name="connsiteY3" fmla="*/ 476250 h 477316"/>
                <a:gd name="connsiteX4" fmla="*/ 1752600 w 1752600"/>
                <a:gd name="connsiteY4" fmla="*/ 466725 h 477316"/>
                <a:gd name="connsiteX0" fmla="*/ 0 w 1752600"/>
                <a:gd name="connsiteY0" fmla="*/ 0 h 478080"/>
                <a:gd name="connsiteX1" fmla="*/ 85725 w 1752600"/>
                <a:gd name="connsiteY1" fmla="*/ 285750 h 478080"/>
                <a:gd name="connsiteX2" fmla="*/ 257175 w 1752600"/>
                <a:gd name="connsiteY2" fmla="*/ 419100 h 478080"/>
                <a:gd name="connsiteX3" fmla="*/ 600075 w 1752600"/>
                <a:gd name="connsiteY3" fmla="*/ 476250 h 478080"/>
                <a:gd name="connsiteX4" fmla="*/ 1752600 w 1752600"/>
                <a:gd name="connsiteY4" fmla="*/ 466725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478080">
                  <a:moveTo>
                    <a:pt x="0" y="0"/>
                  </a:moveTo>
                  <a:cubicBezTo>
                    <a:pt x="21431" y="107950"/>
                    <a:pt x="42862" y="215900"/>
                    <a:pt x="85725" y="285750"/>
                  </a:cubicBezTo>
                  <a:cubicBezTo>
                    <a:pt x="128588" y="355600"/>
                    <a:pt x="171450" y="387350"/>
                    <a:pt x="257175" y="419100"/>
                  </a:cubicBezTo>
                  <a:cubicBezTo>
                    <a:pt x="342900" y="450850"/>
                    <a:pt x="350838" y="468313"/>
                    <a:pt x="600075" y="476250"/>
                  </a:cubicBezTo>
                  <a:cubicBezTo>
                    <a:pt x="849312" y="484187"/>
                    <a:pt x="1592262" y="463550"/>
                    <a:pt x="1752600" y="466725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6917" y="2348244"/>
              <a:ext cx="671594" cy="189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DIRTY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3808" y="2338718"/>
              <a:ext cx="730713" cy="189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CLEAN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7956" y="2873732"/>
                <a:ext cx="6592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Determined from </a:t>
                </a:r>
                <a:r>
                  <a:rPr lang="en-US" dirty="0" err="1" smtClean="0"/>
                  <a:t>microwavwe</a:t>
                </a:r>
                <a:r>
                  <a:rPr lang="en-US" dirty="0" smtClean="0"/>
                  <a:t> wave </a:t>
                </a:r>
                <a:r>
                  <a:rPr lang="en-US" dirty="0" err="1" smtClean="0"/>
                  <a:t>absorbtion</a:t>
                </a:r>
                <a:r>
                  <a:rPr lang="en-US" dirty="0" smtClean="0"/>
                  <a:t> measurements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 doped samples: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56" y="2873732"/>
                <a:ext cx="6592696" cy="646331"/>
              </a:xfrm>
              <a:prstGeom prst="rect">
                <a:avLst/>
              </a:prstGeom>
              <a:blipFill>
                <a:blip r:embed="rId5"/>
                <a:stretch>
                  <a:fillRect l="-8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5120" y="869518"/>
                <a:ext cx="101295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(1)   Describe </a:t>
                </a:r>
                <a:r>
                  <a:rPr lang="en-US" dirty="0"/>
                  <a:t>superfluid response – must put in normal response separately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two-fluid model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" y="869518"/>
                <a:ext cx="10129545" cy="369332"/>
              </a:xfrm>
              <a:prstGeom prst="rect">
                <a:avLst/>
              </a:prstGeom>
              <a:blipFill>
                <a:blip r:embed="rId6"/>
                <a:stretch>
                  <a:fillRect l="-54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3937" y="1428230"/>
                <a:ext cx="108341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(2)  Applies </a:t>
                </a:r>
                <a:r>
                  <a:rPr lang="en-US" dirty="0"/>
                  <a:t>to weak magnetic fields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cannot handle vortices, intermediate state, inhomogeneous materials, …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37" y="1428230"/>
                <a:ext cx="10834113" cy="646331"/>
              </a:xfrm>
              <a:prstGeom prst="rect">
                <a:avLst/>
              </a:prstGeom>
              <a:blipFill>
                <a:blip r:embed="rId7"/>
                <a:stretch>
                  <a:fillRect l="-506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3937" y="5043853"/>
                <a:ext cx="6096001" cy="7622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(4)  Local </a:t>
                </a:r>
                <a:r>
                  <a:rPr lang="en-US" dirty="0"/>
                  <a:t>equations: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37" y="5043853"/>
                <a:ext cx="6096001" cy="762260"/>
              </a:xfrm>
              <a:prstGeom prst="rect">
                <a:avLst/>
              </a:prstGeom>
              <a:blipFill>
                <a:blip r:embed="rId8"/>
                <a:stretch>
                  <a:fillRect l="-900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2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7" grpId="0"/>
      <p:bldP spid="2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0598" y="238716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</a:t>
            </a:r>
            <a:r>
              <a:rPr lang="en-US" dirty="0" err="1" smtClean="0"/>
              <a:t>Pippard</a:t>
            </a:r>
            <a:r>
              <a:rPr lang="en-US" dirty="0" smtClean="0"/>
              <a:t> (Cambridge, 1953)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0019" y="1154328"/>
                <a:ext cx="4438516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depends on a weighted-average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over a range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coherence length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19" y="1154328"/>
                <a:ext cx="4438516" cy="681790"/>
              </a:xfrm>
              <a:prstGeom prst="rect">
                <a:avLst/>
              </a:prstGeom>
              <a:blipFill>
                <a:blip r:embed="rId2"/>
                <a:stretch>
                  <a:fillRect l="-1236" t="-4464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665" y="138939"/>
                <a:ext cx="4144596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Pippard Non-local Modification</a:t>
                </a:r>
                <a:r>
                  <a:rPr lang="en-US" dirty="0" smtClean="0"/>
                  <a:t>    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" y="138939"/>
                <a:ext cx="4144596" cy="506870"/>
              </a:xfrm>
              <a:prstGeom prst="rect">
                <a:avLst/>
              </a:prstGeom>
              <a:blipFill>
                <a:blip r:embed="rId3"/>
                <a:stretch>
                  <a:fillRect l="-1176" r="-735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387001" y="901375"/>
            <a:ext cx="1328089" cy="1234996"/>
            <a:chOff x="1738097" y="6083560"/>
            <a:chExt cx="2178809" cy="2173336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738097" y="6083560"/>
              <a:ext cx="2178809" cy="2173336"/>
            </a:xfrm>
            <a:prstGeom prst="ellipse">
              <a:avLst/>
            </a:prstGeom>
            <a:noFill/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59758" y="7113668"/>
              <a:ext cx="126317" cy="1181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22916" y="6534150"/>
              <a:ext cx="863259" cy="63608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79508" y="6375471"/>
                  <a:ext cx="172547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508" y="6375471"/>
                  <a:ext cx="172547" cy="276998"/>
                </a:xfrm>
                <a:prstGeom prst="rect">
                  <a:avLst/>
                </a:prstGeom>
                <a:blipFill>
                  <a:blip r:embed="rId4"/>
                  <a:stretch>
                    <a:fillRect l="-105882" t="-3846" r="-111765" b="-1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508699" y="7229302"/>
                  <a:ext cx="166970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699" y="7229302"/>
                  <a:ext cx="166970" cy="276998"/>
                </a:xfrm>
                <a:prstGeom prst="rect">
                  <a:avLst/>
                </a:prstGeom>
                <a:blipFill>
                  <a:blip r:embed="rId5"/>
                  <a:stretch>
                    <a:fillRect l="-62500" t="-48000" r="-112500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941856" y="2235523"/>
            <a:ext cx="102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8498" y="3245110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PIPPARD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79334" y="2968586"/>
                <a:ext cx="4818178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𝜋𝜉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34" y="2968586"/>
                <a:ext cx="4818178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9334" y="2175873"/>
                <a:ext cx="188102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34" y="2175873"/>
                <a:ext cx="1881028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022191" y="2429699"/>
            <a:ext cx="2497793" cy="1499408"/>
            <a:chOff x="1263290" y="4557331"/>
            <a:chExt cx="2497793" cy="1499408"/>
          </a:xfrm>
        </p:grpSpPr>
        <p:grpSp>
          <p:nvGrpSpPr>
            <p:cNvPr id="19" name="Group 18"/>
            <p:cNvGrpSpPr/>
            <p:nvPr/>
          </p:nvGrpSpPr>
          <p:grpSpPr>
            <a:xfrm>
              <a:off x="1447112" y="4557331"/>
              <a:ext cx="2313971" cy="1499408"/>
              <a:chOff x="1447112" y="4928731"/>
              <a:chExt cx="2313971" cy="14994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47112" y="4928731"/>
                <a:ext cx="2313971" cy="1287693"/>
                <a:chOff x="195655" y="6083560"/>
                <a:chExt cx="3721251" cy="2173336"/>
              </a:xfrm>
            </p:grpSpPr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1738097" y="6083560"/>
                  <a:ext cx="2178809" cy="2173336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759758" y="7113668"/>
                  <a:ext cx="126317" cy="11818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195655" y="7170229"/>
                  <a:ext cx="2615063" cy="1086667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058674" y="7338880"/>
                      <a:ext cx="126328" cy="4675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8674" y="7338880"/>
                      <a:ext cx="126328" cy="46751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76923" t="-26667" r="-13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457100" y="5938838"/>
                <a:ext cx="2071076" cy="27542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35" idx="5"/>
              </p:cNvCxnSpPr>
              <p:nvPr/>
            </p:nvCxnSpPr>
            <p:spPr>
              <a:xfrm>
                <a:off x="3108582" y="5598837"/>
                <a:ext cx="415791" cy="337839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338600" y="5500860"/>
                    <a:ext cx="7855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8600" y="5500860"/>
                    <a:ext cx="78554" cy="3105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7692" r="-184615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233612" y="6151140"/>
                    <a:ext cx="2420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3612" y="6151140"/>
                    <a:ext cx="24205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000" t="-23913" r="-5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 flipH="1">
                <a:off x="2459838" y="5000625"/>
                <a:ext cx="449941" cy="4286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466455" y="4998463"/>
                <a:ext cx="660366" cy="6255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558287" y="5062601"/>
                <a:ext cx="720233" cy="6914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634065" y="5121418"/>
                <a:ext cx="802917" cy="7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760658" y="5237422"/>
                <a:ext cx="767518" cy="7657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909340" y="5383444"/>
                <a:ext cx="672933" cy="693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104779" y="5533581"/>
                <a:ext cx="549990" cy="5629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294831" y="5690637"/>
                <a:ext cx="402173" cy="4456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63290" y="5704362"/>
                  <a:ext cx="181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290" y="5704362"/>
                  <a:ext cx="18139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44270" y="2918401"/>
                <a:ext cx="121174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270" y="2918401"/>
                <a:ext cx="1211741" cy="310598"/>
              </a:xfrm>
              <a:prstGeom prst="rect">
                <a:avLst/>
              </a:prstGeom>
              <a:blipFill>
                <a:blip r:embed="rId12"/>
                <a:stretch>
                  <a:fillRect t="-11765" r="-190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15519" y="4588865"/>
            <a:ext cx="26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did he get this form?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27426" y="4608183"/>
            <a:ext cx="44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CHAMBERS expression for non-local resistivity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356860" y="5284128"/>
                <a:ext cx="446795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60" y="5284128"/>
                <a:ext cx="4467954" cy="8842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66105" y="5367235"/>
                <a:ext cx="272529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(replacing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05" y="5367235"/>
                <a:ext cx="2725298" cy="402931"/>
              </a:xfrm>
              <a:prstGeom prst="rect">
                <a:avLst/>
              </a:prstGeom>
              <a:blipFill>
                <a:blip r:embed="rId14"/>
                <a:stretch>
                  <a:fillRect l="-2013" t="-7463" r="-22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26909" y="6258026"/>
                <a:ext cx="8581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Here, range of influence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due to </a:t>
                </a:r>
                <a:r>
                  <a:rPr lang="en-US" dirty="0"/>
                  <a:t>memory over time between scattering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09" y="6258026"/>
                <a:ext cx="8581536" cy="369332"/>
              </a:xfrm>
              <a:prstGeom prst="rect">
                <a:avLst/>
              </a:prstGeom>
              <a:blipFill>
                <a:blip r:embed="rId15"/>
                <a:stretch>
                  <a:fillRect l="-6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07" y="284287"/>
            <a:ext cx="1391327" cy="17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971" y="321791"/>
            <a:ext cx="28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of non-locality for SC: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0816" y="769307"/>
                <a:ext cx="3160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Pippard</a:t>
                </a:r>
                <a:r>
                  <a:rPr lang="en-US" dirty="0" smtClean="0"/>
                  <a:t> coherence length  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16" y="769307"/>
                <a:ext cx="3160545" cy="369332"/>
              </a:xfrm>
              <a:prstGeom prst="rect">
                <a:avLst/>
              </a:prstGeom>
              <a:blipFill>
                <a:blip r:embed="rId2"/>
                <a:stretch>
                  <a:fillRect l="-578" t="-8197" r="-5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2135" y="2046366"/>
                <a:ext cx="1108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35" y="2046366"/>
                <a:ext cx="110857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51914" y="3183989"/>
            <a:ext cx="4684761" cy="3071464"/>
            <a:chOff x="951914" y="3183989"/>
            <a:chExt cx="4684761" cy="3071464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356673" y="3606804"/>
              <a:ext cx="31299" cy="22347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10" idx="1"/>
            </p:cNvCxnSpPr>
            <p:nvPr/>
          </p:nvCxnSpPr>
          <p:spPr>
            <a:xfrm flipV="1">
              <a:off x="1378784" y="5814849"/>
              <a:ext cx="4067133" cy="29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44666" y="3183989"/>
                  <a:ext cx="1911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666" y="3183989"/>
                  <a:ext cx="19114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3750" r="-4062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45917" y="5660960"/>
                  <a:ext cx="1907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917" y="5660960"/>
                  <a:ext cx="19075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>
              <a:off x="1403646" y="4219903"/>
              <a:ext cx="3454729" cy="1619748"/>
            </a:xfrm>
            <a:custGeom>
              <a:avLst/>
              <a:gdLst>
                <a:gd name="connsiteX0" fmla="*/ 0 w 1752600"/>
                <a:gd name="connsiteY0" fmla="*/ 0 h 477316"/>
                <a:gd name="connsiteX1" fmla="*/ 85725 w 1752600"/>
                <a:gd name="connsiteY1" fmla="*/ 285750 h 477316"/>
                <a:gd name="connsiteX2" fmla="*/ 257175 w 1752600"/>
                <a:gd name="connsiteY2" fmla="*/ 419100 h 477316"/>
                <a:gd name="connsiteX3" fmla="*/ 600075 w 1752600"/>
                <a:gd name="connsiteY3" fmla="*/ 476250 h 477316"/>
                <a:gd name="connsiteX4" fmla="*/ 1752600 w 1752600"/>
                <a:gd name="connsiteY4" fmla="*/ 466725 h 477316"/>
                <a:gd name="connsiteX0" fmla="*/ 0 w 1752600"/>
                <a:gd name="connsiteY0" fmla="*/ 0 h 478080"/>
                <a:gd name="connsiteX1" fmla="*/ 85725 w 1752600"/>
                <a:gd name="connsiteY1" fmla="*/ 285750 h 478080"/>
                <a:gd name="connsiteX2" fmla="*/ 257175 w 1752600"/>
                <a:gd name="connsiteY2" fmla="*/ 419100 h 478080"/>
                <a:gd name="connsiteX3" fmla="*/ 600075 w 1752600"/>
                <a:gd name="connsiteY3" fmla="*/ 476250 h 478080"/>
                <a:gd name="connsiteX4" fmla="*/ 1752600 w 1752600"/>
                <a:gd name="connsiteY4" fmla="*/ 466725 h 478080"/>
                <a:gd name="connsiteX0" fmla="*/ 0 w 1874224"/>
                <a:gd name="connsiteY0" fmla="*/ 292244 h 311893"/>
                <a:gd name="connsiteX1" fmla="*/ 207349 w 1874224"/>
                <a:gd name="connsiteY1" fmla="*/ 3450 h 311893"/>
                <a:gd name="connsiteX2" fmla="*/ 378799 w 1874224"/>
                <a:gd name="connsiteY2" fmla="*/ 136800 h 311893"/>
                <a:gd name="connsiteX3" fmla="*/ 721699 w 1874224"/>
                <a:gd name="connsiteY3" fmla="*/ 193950 h 311893"/>
                <a:gd name="connsiteX4" fmla="*/ 1874224 w 1874224"/>
                <a:gd name="connsiteY4" fmla="*/ 184425 h 311893"/>
                <a:gd name="connsiteX0" fmla="*/ 9178 w 1883402"/>
                <a:gd name="connsiteY0" fmla="*/ 292244 h 306636"/>
                <a:gd name="connsiteX1" fmla="*/ 216527 w 1883402"/>
                <a:gd name="connsiteY1" fmla="*/ 3450 h 306636"/>
                <a:gd name="connsiteX2" fmla="*/ 387977 w 1883402"/>
                <a:gd name="connsiteY2" fmla="*/ 136800 h 306636"/>
                <a:gd name="connsiteX3" fmla="*/ 730877 w 1883402"/>
                <a:gd name="connsiteY3" fmla="*/ 193950 h 306636"/>
                <a:gd name="connsiteX4" fmla="*/ 1883402 w 1883402"/>
                <a:gd name="connsiteY4" fmla="*/ 184425 h 306636"/>
                <a:gd name="connsiteX0" fmla="*/ 38572 w 1912796"/>
                <a:gd name="connsiteY0" fmla="*/ 292244 h 345482"/>
                <a:gd name="connsiteX1" fmla="*/ 245921 w 1912796"/>
                <a:gd name="connsiteY1" fmla="*/ 3450 h 345482"/>
                <a:gd name="connsiteX2" fmla="*/ 417371 w 1912796"/>
                <a:gd name="connsiteY2" fmla="*/ 136800 h 345482"/>
                <a:gd name="connsiteX3" fmla="*/ 760271 w 1912796"/>
                <a:gd name="connsiteY3" fmla="*/ 193950 h 345482"/>
                <a:gd name="connsiteX4" fmla="*/ 1912796 w 1912796"/>
                <a:gd name="connsiteY4" fmla="*/ 184425 h 345482"/>
                <a:gd name="connsiteX0" fmla="*/ 29967 w 2037397"/>
                <a:gd name="connsiteY0" fmla="*/ 503929 h 545687"/>
                <a:gd name="connsiteX1" fmla="*/ 370522 w 2037397"/>
                <a:gd name="connsiteY1" fmla="*/ 13098 h 545687"/>
                <a:gd name="connsiteX2" fmla="*/ 541972 w 2037397"/>
                <a:gd name="connsiteY2" fmla="*/ 146448 h 545687"/>
                <a:gd name="connsiteX3" fmla="*/ 884872 w 2037397"/>
                <a:gd name="connsiteY3" fmla="*/ 203598 h 545687"/>
                <a:gd name="connsiteX4" fmla="*/ 2037397 w 2037397"/>
                <a:gd name="connsiteY4" fmla="*/ 194073 h 545687"/>
                <a:gd name="connsiteX0" fmla="*/ 16753 w 2024183"/>
                <a:gd name="connsiteY0" fmla="*/ 377721 h 428867"/>
                <a:gd name="connsiteX1" fmla="*/ 751135 w 2024183"/>
                <a:gd name="connsiteY1" fmla="*/ 32104 h 428867"/>
                <a:gd name="connsiteX2" fmla="*/ 528758 w 2024183"/>
                <a:gd name="connsiteY2" fmla="*/ 20240 h 428867"/>
                <a:gd name="connsiteX3" fmla="*/ 871658 w 2024183"/>
                <a:gd name="connsiteY3" fmla="*/ 77390 h 428867"/>
                <a:gd name="connsiteX4" fmla="*/ 2024183 w 2024183"/>
                <a:gd name="connsiteY4" fmla="*/ 67865 h 428867"/>
                <a:gd name="connsiteX0" fmla="*/ 18310 w 2025740"/>
                <a:gd name="connsiteY0" fmla="*/ 408256 h 459992"/>
                <a:gd name="connsiteX1" fmla="*/ 752692 w 2025740"/>
                <a:gd name="connsiteY1" fmla="*/ 62639 h 459992"/>
                <a:gd name="connsiteX2" fmla="*/ 999434 w 2025740"/>
                <a:gd name="connsiteY2" fmla="*/ 3422 h 459992"/>
                <a:gd name="connsiteX3" fmla="*/ 873215 w 2025740"/>
                <a:gd name="connsiteY3" fmla="*/ 107925 h 459992"/>
                <a:gd name="connsiteX4" fmla="*/ 2025740 w 2025740"/>
                <a:gd name="connsiteY4" fmla="*/ 98400 h 459992"/>
                <a:gd name="connsiteX0" fmla="*/ 18310 w 2025740"/>
                <a:gd name="connsiteY0" fmla="*/ 415281 h 467017"/>
                <a:gd name="connsiteX1" fmla="*/ 752692 w 2025740"/>
                <a:gd name="connsiteY1" fmla="*/ 69664 h 467017"/>
                <a:gd name="connsiteX2" fmla="*/ 999434 w 2025740"/>
                <a:gd name="connsiteY2" fmla="*/ 10447 h 467017"/>
                <a:gd name="connsiteX3" fmla="*/ 1348124 w 2025740"/>
                <a:gd name="connsiteY3" fmla="*/ 4460 h 467017"/>
                <a:gd name="connsiteX4" fmla="*/ 2025740 w 2025740"/>
                <a:gd name="connsiteY4" fmla="*/ 105425 h 467017"/>
                <a:gd name="connsiteX0" fmla="*/ 18310 w 2193695"/>
                <a:gd name="connsiteY0" fmla="*/ 445757 h 497493"/>
                <a:gd name="connsiteX1" fmla="*/ 752692 w 2193695"/>
                <a:gd name="connsiteY1" fmla="*/ 100140 h 497493"/>
                <a:gd name="connsiteX2" fmla="*/ 999434 w 2193695"/>
                <a:gd name="connsiteY2" fmla="*/ 40923 h 497493"/>
                <a:gd name="connsiteX3" fmla="*/ 1348124 w 2193695"/>
                <a:gd name="connsiteY3" fmla="*/ 34936 h 497493"/>
                <a:gd name="connsiteX4" fmla="*/ 2193695 w 2193695"/>
                <a:gd name="connsiteY4" fmla="*/ 157 h 497493"/>
                <a:gd name="connsiteX0" fmla="*/ 19408 w 2194793"/>
                <a:gd name="connsiteY0" fmla="*/ 445757 h 498532"/>
                <a:gd name="connsiteX1" fmla="*/ 707457 w 2194793"/>
                <a:gd name="connsiteY1" fmla="*/ 112767 h 498532"/>
                <a:gd name="connsiteX2" fmla="*/ 1000532 w 2194793"/>
                <a:gd name="connsiteY2" fmla="*/ 40923 h 498532"/>
                <a:gd name="connsiteX3" fmla="*/ 1349222 w 2194793"/>
                <a:gd name="connsiteY3" fmla="*/ 34936 h 498532"/>
                <a:gd name="connsiteX4" fmla="*/ 2194793 w 2194793"/>
                <a:gd name="connsiteY4" fmla="*/ 157 h 498532"/>
                <a:gd name="connsiteX0" fmla="*/ 19455 w 2194840"/>
                <a:gd name="connsiteY0" fmla="*/ 445757 h 498697"/>
                <a:gd name="connsiteX1" fmla="*/ 707504 w 2194840"/>
                <a:gd name="connsiteY1" fmla="*/ 112767 h 498697"/>
                <a:gd name="connsiteX2" fmla="*/ 1012162 w 2194840"/>
                <a:gd name="connsiteY2" fmla="*/ 28295 h 498697"/>
                <a:gd name="connsiteX3" fmla="*/ 1349269 w 2194840"/>
                <a:gd name="connsiteY3" fmla="*/ 34936 h 498697"/>
                <a:gd name="connsiteX4" fmla="*/ 2194840 w 2194840"/>
                <a:gd name="connsiteY4" fmla="*/ 157 h 498697"/>
                <a:gd name="connsiteX0" fmla="*/ 19455 w 2194840"/>
                <a:gd name="connsiteY0" fmla="*/ 445935 h 498875"/>
                <a:gd name="connsiteX1" fmla="*/ 707504 w 2194840"/>
                <a:gd name="connsiteY1" fmla="*/ 112945 h 498875"/>
                <a:gd name="connsiteX2" fmla="*/ 1012162 w 2194840"/>
                <a:gd name="connsiteY2" fmla="*/ 28473 h 498875"/>
                <a:gd name="connsiteX3" fmla="*/ 1407185 w 2194840"/>
                <a:gd name="connsiteY3" fmla="*/ 9859 h 498875"/>
                <a:gd name="connsiteX4" fmla="*/ 2194840 w 2194840"/>
                <a:gd name="connsiteY4" fmla="*/ 335 h 498875"/>
                <a:gd name="connsiteX0" fmla="*/ 19455 w 2194840"/>
                <a:gd name="connsiteY0" fmla="*/ 450897 h 503837"/>
                <a:gd name="connsiteX1" fmla="*/ 707504 w 2194840"/>
                <a:gd name="connsiteY1" fmla="*/ 117907 h 503837"/>
                <a:gd name="connsiteX2" fmla="*/ 1012162 w 2194840"/>
                <a:gd name="connsiteY2" fmla="*/ 33435 h 503837"/>
                <a:gd name="connsiteX3" fmla="*/ 1407185 w 2194840"/>
                <a:gd name="connsiteY3" fmla="*/ 14821 h 503837"/>
                <a:gd name="connsiteX4" fmla="*/ 2194840 w 2194840"/>
                <a:gd name="connsiteY4" fmla="*/ 5297 h 503837"/>
                <a:gd name="connsiteX0" fmla="*/ 19455 w 2194840"/>
                <a:gd name="connsiteY0" fmla="*/ 472006 h 524946"/>
                <a:gd name="connsiteX1" fmla="*/ 707504 w 2194840"/>
                <a:gd name="connsiteY1" fmla="*/ 139016 h 524946"/>
                <a:gd name="connsiteX2" fmla="*/ 1012162 w 2194840"/>
                <a:gd name="connsiteY2" fmla="*/ 54544 h 524946"/>
                <a:gd name="connsiteX3" fmla="*/ 1401394 w 2194840"/>
                <a:gd name="connsiteY3" fmla="*/ 7518 h 524946"/>
                <a:gd name="connsiteX4" fmla="*/ 2194840 w 2194840"/>
                <a:gd name="connsiteY4" fmla="*/ 26406 h 524946"/>
                <a:gd name="connsiteX0" fmla="*/ 19455 w 2194840"/>
                <a:gd name="connsiteY0" fmla="*/ 472006 h 524946"/>
                <a:gd name="connsiteX1" fmla="*/ 707504 w 2194840"/>
                <a:gd name="connsiteY1" fmla="*/ 139016 h 524946"/>
                <a:gd name="connsiteX2" fmla="*/ 1012162 w 2194840"/>
                <a:gd name="connsiteY2" fmla="*/ 54544 h 524946"/>
                <a:gd name="connsiteX3" fmla="*/ 1401394 w 2194840"/>
                <a:gd name="connsiteY3" fmla="*/ 7518 h 524946"/>
                <a:gd name="connsiteX4" fmla="*/ 2194840 w 2194840"/>
                <a:gd name="connsiteY4" fmla="*/ 26406 h 524946"/>
                <a:gd name="connsiteX0" fmla="*/ 19455 w 2351213"/>
                <a:gd name="connsiteY0" fmla="*/ 505903 h 558843"/>
                <a:gd name="connsiteX1" fmla="*/ 707504 w 2351213"/>
                <a:gd name="connsiteY1" fmla="*/ 172913 h 558843"/>
                <a:gd name="connsiteX2" fmla="*/ 1012162 w 2351213"/>
                <a:gd name="connsiteY2" fmla="*/ 88441 h 558843"/>
                <a:gd name="connsiteX3" fmla="*/ 1401394 w 2351213"/>
                <a:gd name="connsiteY3" fmla="*/ 41415 h 558843"/>
                <a:gd name="connsiteX4" fmla="*/ 2351213 w 2351213"/>
                <a:gd name="connsiteY4" fmla="*/ 323 h 558843"/>
                <a:gd name="connsiteX0" fmla="*/ 19455 w 2427142"/>
                <a:gd name="connsiteY0" fmla="*/ 507755 h 560695"/>
                <a:gd name="connsiteX1" fmla="*/ 707504 w 2427142"/>
                <a:gd name="connsiteY1" fmla="*/ 174765 h 560695"/>
                <a:gd name="connsiteX2" fmla="*/ 1012162 w 2427142"/>
                <a:gd name="connsiteY2" fmla="*/ 90293 h 560695"/>
                <a:gd name="connsiteX3" fmla="*/ 1401394 w 2427142"/>
                <a:gd name="connsiteY3" fmla="*/ 43267 h 560695"/>
                <a:gd name="connsiteX4" fmla="*/ 2351213 w 2427142"/>
                <a:gd name="connsiteY4" fmla="*/ 2175 h 560695"/>
                <a:gd name="connsiteX5" fmla="*/ 2369793 w 2427142"/>
                <a:gd name="connsiteY5" fmla="*/ 5796 h 560695"/>
                <a:gd name="connsiteX0" fmla="*/ 19455 w 2838909"/>
                <a:gd name="connsiteY0" fmla="*/ 508403 h 561343"/>
                <a:gd name="connsiteX1" fmla="*/ 707504 w 2838909"/>
                <a:gd name="connsiteY1" fmla="*/ 175413 h 561343"/>
                <a:gd name="connsiteX2" fmla="*/ 1012162 w 2838909"/>
                <a:gd name="connsiteY2" fmla="*/ 90941 h 561343"/>
                <a:gd name="connsiteX3" fmla="*/ 1401394 w 2838909"/>
                <a:gd name="connsiteY3" fmla="*/ 43915 h 561343"/>
                <a:gd name="connsiteX4" fmla="*/ 2351213 w 2838909"/>
                <a:gd name="connsiteY4" fmla="*/ 2823 h 561343"/>
                <a:gd name="connsiteX5" fmla="*/ 2838909 w 2838909"/>
                <a:gd name="connsiteY5" fmla="*/ 3287 h 561343"/>
                <a:gd name="connsiteX0" fmla="*/ 19455 w 2875034"/>
                <a:gd name="connsiteY0" fmla="*/ 508403 h 561343"/>
                <a:gd name="connsiteX1" fmla="*/ 707504 w 2875034"/>
                <a:gd name="connsiteY1" fmla="*/ 175413 h 561343"/>
                <a:gd name="connsiteX2" fmla="*/ 1012162 w 2875034"/>
                <a:gd name="connsiteY2" fmla="*/ 90941 h 561343"/>
                <a:gd name="connsiteX3" fmla="*/ 1401394 w 2875034"/>
                <a:gd name="connsiteY3" fmla="*/ 43915 h 561343"/>
                <a:gd name="connsiteX4" fmla="*/ 2351213 w 2875034"/>
                <a:gd name="connsiteY4" fmla="*/ 2823 h 561343"/>
                <a:gd name="connsiteX5" fmla="*/ 2838909 w 2875034"/>
                <a:gd name="connsiteY5" fmla="*/ 3287 h 561343"/>
                <a:gd name="connsiteX6" fmla="*/ 2838909 w 2875034"/>
                <a:gd name="connsiteY6" fmla="*/ 6444 h 561343"/>
                <a:gd name="connsiteX0" fmla="*/ 19455 w 3250111"/>
                <a:gd name="connsiteY0" fmla="*/ 508403 h 561343"/>
                <a:gd name="connsiteX1" fmla="*/ 707504 w 3250111"/>
                <a:gd name="connsiteY1" fmla="*/ 175413 h 561343"/>
                <a:gd name="connsiteX2" fmla="*/ 1012162 w 3250111"/>
                <a:gd name="connsiteY2" fmla="*/ 90941 h 561343"/>
                <a:gd name="connsiteX3" fmla="*/ 1401394 w 3250111"/>
                <a:gd name="connsiteY3" fmla="*/ 43915 h 561343"/>
                <a:gd name="connsiteX4" fmla="*/ 2351213 w 3250111"/>
                <a:gd name="connsiteY4" fmla="*/ 2823 h 561343"/>
                <a:gd name="connsiteX5" fmla="*/ 2838909 w 3250111"/>
                <a:gd name="connsiteY5" fmla="*/ 3287 h 561343"/>
                <a:gd name="connsiteX6" fmla="*/ 3250111 w 3250111"/>
                <a:gd name="connsiteY6" fmla="*/ 9601 h 561343"/>
                <a:gd name="connsiteX0" fmla="*/ 0 w 2542607"/>
                <a:gd name="connsiteY0" fmla="*/ 175413 h 175413"/>
                <a:gd name="connsiteX1" fmla="*/ 304658 w 2542607"/>
                <a:gd name="connsiteY1" fmla="*/ 90941 h 175413"/>
                <a:gd name="connsiteX2" fmla="*/ 693890 w 2542607"/>
                <a:gd name="connsiteY2" fmla="*/ 43915 h 175413"/>
                <a:gd name="connsiteX3" fmla="*/ 1643709 w 2542607"/>
                <a:gd name="connsiteY3" fmla="*/ 2823 h 175413"/>
                <a:gd name="connsiteX4" fmla="*/ 2131405 w 2542607"/>
                <a:gd name="connsiteY4" fmla="*/ 3287 h 175413"/>
                <a:gd name="connsiteX5" fmla="*/ 2542607 w 2542607"/>
                <a:gd name="connsiteY5" fmla="*/ 9601 h 175413"/>
                <a:gd name="connsiteX0" fmla="*/ 0 w 3249178"/>
                <a:gd name="connsiteY0" fmla="*/ 551078 h 551078"/>
                <a:gd name="connsiteX1" fmla="*/ 1011229 w 3249178"/>
                <a:gd name="connsiteY1" fmla="*/ 90941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51770 w 3249178"/>
                <a:gd name="connsiteY1" fmla="*/ 116196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51770 w 3249178"/>
                <a:gd name="connsiteY1" fmla="*/ 116196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2766 h 552766"/>
                <a:gd name="connsiteX1" fmla="*/ 1051770 w 3249178"/>
                <a:gd name="connsiteY1" fmla="*/ 117884 h 552766"/>
                <a:gd name="connsiteX2" fmla="*/ 1429419 w 3249178"/>
                <a:gd name="connsiteY2" fmla="*/ 10877 h 552766"/>
                <a:gd name="connsiteX3" fmla="*/ 2350280 w 3249178"/>
                <a:gd name="connsiteY3" fmla="*/ 4511 h 552766"/>
                <a:gd name="connsiteX4" fmla="*/ 2837976 w 3249178"/>
                <a:gd name="connsiteY4" fmla="*/ 4975 h 552766"/>
                <a:gd name="connsiteX5" fmla="*/ 3249178 w 3249178"/>
                <a:gd name="connsiteY5" fmla="*/ 11289 h 552766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96116 h 596116"/>
                <a:gd name="connsiteX1" fmla="*/ 1051770 w 3249178"/>
                <a:gd name="connsiteY1" fmla="*/ 161234 h 596116"/>
                <a:gd name="connsiteX2" fmla="*/ 1429419 w 3249178"/>
                <a:gd name="connsiteY2" fmla="*/ 54227 h 596116"/>
                <a:gd name="connsiteX3" fmla="*/ 2269199 w 3249178"/>
                <a:gd name="connsiteY3" fmla="*/ 508 h 596116"/>
                <a:gd name="connsiteX4" fmla="*/ 2837976 w 3249178"/>
                <a:gd name="connsiteY4" fmla="*/ 48325 h 596116"/>
                <a:gd name="connsiteX5" fmla="*/ 3249178 w 3249178"/>
                <a:gd name="connsiteY5" fmla="*/ 54639 h 596116"/>
                <a:gd name="connsiteX0" fmla="*/ 0 w 3249178"/>
                <a:gd name="connsiteY0" fmla="*/ 601742 h 601742"/>
                <a:gd name="connsiteX1" fmla="*/ 1051770 w 3249178"/>
                <a:gd name="connsiteY1" fmla="*/ 166860 h 601742"/>
                <a:gd name="connsiteX2" fmla="*/ 1429419 w 3249178"/>
                <a:gd name="connsiteY2" fmla="*/ 59853 h 601742"/>
                <a:gd name="connsiteX3" fmla="*/ 2269199 w 3249178"/>
                <a:gd name="connsiteY3" fmla="*/ 6134 h 601742"/>
                <a:gd name="connsiteX4" fmla="*/ 2837976 w 3249178"/>
                <a:gd name="connsiteY4" fmla="*/ 285 h 601742"/>
                <a:gd name="connsiteX5" fmla="*/ 3249178 w 3249178"/>
                <a:gd name="connsiteY5" fmla="*/ 60265 h 601742"/>
                <a:gd name="connsiteX0" fmla="*/ 0 w 3272344"/>
                <a:gd name="connsiteY0" fmla="*/ 607771 h 607771"/>
                <a:gd name="connsiteX1" fmla="*/ 1051770 w 3272344"/>
                <a:gd name="connsiteY1" fmla="*/ 172889 h 607771"/>
                <a:gd name="connsiteX2" fmla="*/ 1429419 w 3272344"/>
                <a:gd name="connsiteY2" fmla="*/ 65882 h 607771"/>
                <a:gd name="connsiteX3" fmla="*/ 2269199 w 3272344"/>
                <a:gd name="connsiteY3" fmla="*/ 12163 h 607771"/>
                <a:gd name="connsiteX4" fmla="*/ 2837976 w 3272344"/>
                <a:gd name="connsiteY4" fmla="*/ 6314 h 607771"/>
                <a:gd name="connsiteX5" fmla="*/ 3272344 w 3272344"/>
                <a:gd name="connsiteY5" fmla="*/ 0 h 607771"/>
                <a:gd name="connsiteX0" fmla="*/ 0 w 3278135"/>
                <a:gd name="connsiteY0" fmla="*/ 604614 h 604614"/>
                <a:gd name="connsiteX1" fmla="*/ 1051770 w 3278135"/>
                <a:gd name="connsiteY1" fmla="*/ 169732 h 604614"/>
                <a:gd name="connsiteX2" fmla="*/ 1429419 w 3278135"/>
                <a:gd name="connsiteY2" fmla="*/ 62725 h 604614"/>
                <a:gd name="connsiteX3" fmla="*/ 2269199 w 3278135"/>
                <a:gd name="connsiteY3" fmla="*/ 9006 h 604614"/>
                <a:gd name="connsiteX4" fmla="*/ 2837976 w 3278135"/>
                <a:gd name="connsiteY4" fmla="*/ 3157 h 604614"/>
                <a:gd name="connsiteX5" fmla="*/ 3278135 w 3278135"/>
                <a:gd name="connsiteY5" fmla="*/ 0 h 604614"/>
                <a:gd name="connsiteX0" fmla="*/ 0 w 3278135"/>
                <a:gd name="connsiteY0" fmla="*/ 604614 h 604614"/>
                <a:gd name="connsiteX1" fmla="*/ 1051770 w 3278135"/>
                <a:gd name="connsiteY1" fmla="*/ 169732 h 604614"/>
                <a:gd name="connsiteX2" fmla="*/ 1429419 w 3278135"/>
                <a:gd name="connsiteY2" fmla="*/ 62725 h 604614"/>
                <a:gd name="connsiteX3" fmla="*/ 2269199 w 3278135"/>
                <a:gd name="connsiteY3" fmla="*/ 9006 h 604614"/>
                <a:gd name="connsiteX4" fmla="*/ 2837976 w 3278135"/>
                <a:gd name="connsiteY4" fmla="*/ 3157 h 604614"/>
                <a:gd name="connsiteX5" fmla="*/ 3278135 w 3278135"/>
                <a:gd name="connsiteY5" fmla="*/ 0 h 604614"/>
                <a:gd name="connsiteX0" fmla="*/ 0 w 3278135"/>
                <a:gd name="connsiteY0" fmla="*/ 634190 h 634190"/>
                <a:gd name="connsiteX1" fmla="*/ 1051770 w 3278135"/>
                <a:gd name="connsiteY1" fmla="*/ 199308 h 634190"/>
                <a:gd name="connsiteX2" fmla="*/ 1429419 w 3278135"/>
                <a:gd name="connsiteY2" fmla="*/ 92301 h 634190"/>
                <a:gd name="connsiteX3" fmla="*/ 2274989 w 3278135"/>
                <a:gd name="connsiteY3" fmla="*/ 700 h 634190"/>
                <a:gd name="connsiteX4" fmla="*/ 2837976 w 3278135"/>
                <a:gd name="connsiteY4" fmla="*/ 32733 h 634190"/>
                <a:gd name="connsiteX5" fmla="*/ 3278135 w 3278135"/>
                <a:gd name="connsiteY5" fmla="*/ 29576 h 634190"/>
                <a:gd name="connsiteX0" fmla="*/ 0 w 3278135"/>
                <a:gd name="connsiteY0" fmla="*/ 661455 h 661455"/>
                <a:gd name="connsiteX1" fmla="*/ 1051770 w 3278135"/>
                <a:gd name="connsiteY1" fmla="*/ 226573 h 661455"/>
                <a:gd name="connsiteX2" fmla="*/ 1429419 w 3278135"/>
                <a:gd name="connsiteY2" fmla="*/ 119566 h 661455"/>
                <a:gd name="connsiteX3" fmla="*/ 2274989 w 3278135"/>
                <a:gd name="connsiteY3" fmla="*/ 27965 h 661455"/>
                <a:gd name="connsiteX4" fmla="*/ 2670020 w 3278135"/>
                <a:gd name="connsiteY4" fmla="*/ 18 h 661455"/>
                <a:gd name="connsiteX5" fmla="*/ 3278135 w 3278135"/>
                <a:gd name="connsiteY5" fmla="*/ 56841 h 661455"/>
                <a:gd name="connsiteX0" fmla="*/ 0 w 3249177"/>
                <a:gd name="connsiteY0" fmla="*/ 683535 h 683535"/>
                <a:gd name="connsiteX1" fmla="*/ 1051770 w 3249177"/>
                <a:gd name="connsiteY1" fmla="*/ 248653 h 683535"/>
                <a:gd name="connsiteX2" fmla="*/ 1429419 w 3249177"/>
                <a:gd name="connsiteY2" fmla="*/ 141646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0 w 3249177"/>
                <a:gd name="connsiteY1" fmla="*/ 24865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1605 w 3249177"/>
                <a:gd name="connsiteY4" fmla="*/ 18941 h 683535"/>
                <a:gd name="connsiteX5" fmla="*/ 3249177 w 3249177"/>
                <a:gd name="connsiteY5" fmla="*/ 0 h 68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9177" h="683535">
                  <a:moveTo>
                    <a:pt x="0" y="683535"/>
                  </a:moveTo>
                  <a:cubicBezTo>
                    <a:pt x="165451" y="613958"/>
                    <a:pt x="809672" y="336862"/>
                    <a:pt x="1051771" y="258123"/>
                  </a:cubicBezTo>
                  <a:cubicBezTo>
                    <a:pt x="1293870" y="179384"/>
                    <a:pt x="1348140" y="187375"/>
                    <a:pt x="1452586" y="154273"/>
                  </a:cubicBezTo>
                  <a:cubicBezTo>
                    <a:pt x="1800282" y="99072"/>
                    <a:pt x="2120443" y="43713"/>
                    <a:pt x="2269198" y="43731"/>
                  </a:cubicBezTo>
                  <a:cubicBezTo>
                    <a:pt x="2443346" y="24945"/>
                    <a:pt x="2542206" y="25100"/>
                    <a:pt x="2681605" y="18941"/>
                  </a:cubicBezTo>
                  <a:cubicBezTo>
                    <a:pt x="2886240" y="-2104"/>
                    <a:pt x="3061917" y="8418"/>
                    <a:pt x="324917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7654" y="5855343"/>
              <a:ext cx="7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DIRTY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3383" y="5841521"/>
              <a:ext cx="864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CLEAN</a:t>
              </a:r>
              <a:endParaRPr lang="en-US" sz="2000" dirty="0"/>
            </a:p>
          </p:txBody>
        </p:sp>
        <p:cxnSp>
          <p:nvCxnSpPr>
            <p:cNvPr id="14" name="Straight Connector 13"/>
            <p:cNvCxnSpPr>
              <a:stCxn id="11" idx="0"/>
            </p:cNvCxnSpPr>
            <p:nvPr/>
          </p:nvCxnSpPr>
          <p:spPr>
            <a:xfrm flipV="1">
              <a:off x="1403646" y="3748628"/>
              <a:ext cx="1801112" cy="209102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371917" y="4213849"/>
              <a:ext cx="3328728" cy="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51914" y="3979560"/>
                  <a:ext cx="4603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14" y="3979560"/>
                  <a:ext cx="46038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73388" y="3722981"/>
                  <a:ext cx="37350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88" y="3722981"/>
                  <a:ext cx="37350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918" r="-18033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13822" y="489758"/>
                <a:ext cx="1285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Values of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u="sng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822" y="489758"/>
                <a:ext cx="1285929" cy="369332"/>
              </a:xfrm>
              <a:prstGeom prst="rect">
                <a:avLst/>
              </a:prstGeom>
              <a:blipFill>
                <a:blip r:embed="rId8"/>
                <a:stretch>
                  <a:fillRect l="-37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1790" y="953150"/>
                <a:ext cx="2558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1600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953150"/>
                <a:ext cx="2558456" cy="276999"/>
              </a:xfrm>
              <a:prstGeom prst="rect">
                <a:avLst/>
              </a:prstGeom>
              <a:blipFill>
                <a:blip r:embed="rId9"/>
                <a:stretch>
                  <a:fillRect l="-190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11790" y="1220540"/>
                <a:ext cx="2515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230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220540"/>
                <a:ext cx="2515047" cy="276999"/>
              </a:xfrm>
              <a:prstGeom prst="rect">
                <a:avLst/>
              </a:prstGeom>
              <a:blipFill>
                <a:blip r:embed="rId10"/>
                <a:stretch>
                  <a:fillRect l="-1942" r="-121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11790" y="1504569"/>
                <a:ext cx="17040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83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504569"/>
                <a:ext cx="1704003" cy="276999"/>
              </a:xfrm>
              <a:prstGeom prst="rect">
                <a:avLst/>
              </a:prstGeom>
              <a:blipFill>
                <a:blip r:embed="rId11"/>
                <a:stretch>
                  <a:fillRect l="-5018" r="-4946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11790" y="1765904"/>
                <a:ext cx="2528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38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765904"/>
                <a:ext cx="2528962" cy="276999"/>
              </a:xfrm>
              <a:prstGeom prst="rect">
                <a:avLst/>
              </a:prstGeom>
              <a:blipFill>
                <a:blip r:embed="rId12"/>
                <a:stretch>
                  <a:fillRect l="-1928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1790" y="2049933"/>
                <a:ext cx="2526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𝑃𝑏𝐵𝑖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2049933"/>
                <a:ext cx="2526396" cy="276999"/>
              </a:xfrm>
              <a:prstGeom prst="rect">
                <a:avLst/>
              </a:prstGeom>
              <a:blipFill>
                <a:blip r:embed="rId13"/>
                <a:stretch>
                  <a:fillRect l="-1932" r="-9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1790" y="2318298"/>
                <a:ext cx="2549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2318298"/>
                <a:ext cx="2549352" cy="276999"/>
              </a:xfrm>
              <a:prstGeom prst="rect">
                <a:avLst/>
              </a:prstGeom>
              <a:blipFill>
                <a:blip r:embed="rId14"/>
                <a:stretch>
                  <a:fillRect l="-1914" r="-95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7359" y="2602327"/>
                <a:ext cx="2539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𝑌𝐵𝐶𝑂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59" y="2602327"/>
                <a:ext cx="2539478" cy="276999"/>
              </a:xfrm>
              <a:prstGeom prst="rect">
                <a:avLst/>
              </a:prstGeom>
              <a:blipFill>
                <a:blip r:embed="rId15"/>
                <a:stretch>
                  <a:fillRect l="-1923" r="-120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81557" y="2870692"/>
                <a:ext cx="260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𝑌𝐵𝐶𝑂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0.4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57" y="2870692"/>
                <a:ext cx="2609817" cy="276999"/>
              </a:xfrm>
              <a:prstGeom prst="rect">
                <a:avLst/>
              </a:prstGeom>
              <a:blipFill>
                <a:blip r:embed="rId16"/>
                <a:stretch>
                  <a:fillRect l="-9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886273" y="1412910"/>
                <a:ext cx="190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DIRTY SC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73" y="1412910"/>
                <a:ext cx="1908086" cy="369332"/>
              </a:xfrm>
              <a:prstGeom prst="rect">
                <a:avLst/>
              </a:prstGeom>
              <a:blipFill>
                <a:blip r:embed="rId17"/>
                <a:stretch>
                  <a:fillRect l="-28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90008" y="2629205"/>
                <a:ext cx="138191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1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08" y="2629205"/>
                <a:ext cx="1381917" cy="6455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3854880" y="1879232"/>
            <a:ext cx="2108101" cy="663964"/>
            <a:chOff x="3205421" y="1988516"/>
            <a:chExt cx="2108101" cy="663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40316" y="2192044"/>
                  <a:ext cx="473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~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316" y="2192044"/>
                  <a:ext cx="473206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168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021439" y="1988516"/>
                  <a:ext cx="880369" cy="663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+ℓ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439" y="1988516"/>
                  <a:ext cx="880369" cy="66396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05421" y="2155650"/>
                  <a:ext cx="906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421" y="2155650"/>
                  <a:ext cx="906274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25583" y="1421635"/>
                <a:ext cx="23732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CLEAN SC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83" y="1421635"/>
                <a:ext cx="2373264" cy="369332"/>
              </a:xfrm>
              <a:prstGeom prst="rect">
                <a:avLst/>
              </a:prstGeom>
              <a:blipFill>
                <a:blip r:embed="rId22"/>
                <a:stretch>
                  <a:fillRect l="-20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1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602" y="523319"/>
                <a:ext cx="6446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vs.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  </m:t>
                    </m:r>
                  </m:oMath>
                </a14:m>
                <a:r>
                  <a:rPr lang="en-US" dirty="0" smtClean="0"/>
                  <a:t>LOCAL (London)             vs.            NON-LOCAL (</a:t>
                </a:r>
                <a:r>
                  <a:rPr lang="en-US" dirty="0" err="1" smtClean="0"/>
                  <a:t>Pippard</a:t>
                </a:r>
                <a:r>
                  <a:rPr lang="en-US" dirty="0" smtClean="0"/>
                  <a:t>)   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2" y="523319"/>
                <a:ext cx="6446573" cy="276999"/>
              </a:xfrm>
              <a:prstGeom prst="rect">
                <a:avLst/>
              </a:prstGeom>
              <a:blipFill>
                <a:blip r:embed="rId2"/>
                <a:stretch>
                  <a:fillRect l="-1323" t="-28889" r="-207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94197" y="1052334"/>
            <a:ext cx="2573358" cy="1688963"/>
            <a:chOff x="1445694" y="2935756"/>
            <a:chExt cx="3042067" cy="1952605"/>
          </a:xfrm>
        </p:grpSpPr>
        <p:grpSp>
          <p:nvGrpSpPr>
            <p:cNvPr id="9" name="Group 8"/>
            <p:cNvGrpSpPr/>
            <p:nvPr/>
          </p:nvGrpSpPr>
          <p:grpSpPr>
            <a:xfrm>
              <a:off x="1445694" y="2935756"/>
              <a:ext cx="3042067" cy="1952605"/>
              <a:chOff x="1149572" y="3882596"/>
              <a:chExt cx="3042067" cy="195260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9572" y="3882596"/>
                <a:ext cx="3042067" cy="1952605"/>
                <a:chOff x="711475" y="6921071"/>
                <a:chExt cx="3042067" cy="195260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061575" y="6921071"/>
                  <a:ext cx="2491303" cy="1524000"/>
                  <a:chOff x="523287" y="6747893"/>
                  <a:chExt cx="2491303" cy="1524000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flipV="1">
                    <a:off x="559416" y="8245288"/>
                    <a:ext cx="2455174" cy="10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523287" y="6747893"/>
                    <a:ext cx="36129" cy="15240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Freeform 33"/>
                  <p:cNvSpPr/>
                  <p:nvPr/>
                </p:nvSpPr>
                <p:spPr>
                  <a:xfrm>
                    <a:off x="596795" y="6944610"/>
                    <a:ext cx="2211293" cy="1216403"/>
                  </a:xfrm>
                  <a:custGeom>
                    <a:avLst/>
                    <a:gdLst>
                      <a:gd name="connsiteX0" fmla="*/ 0 w 2695904"/>
                      <a:gd name="connsiteY0" fmla="*/ 0 h 1087821"/>
                      <a:gd name="connsiteX1" fmla="*/ 378373 w 2695904"/>
                      <a:gd name="connsiteY1" fmla="*/ 772511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36028 w 2695904"/>
                      <a:gd name="connsiteY1" fmla="*/ 788277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457201 w 2695904"/>
                      <a:gd name="connsiteY1" fmla="*/ 677918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457201 w 2695904"/>
                      <a:gd name="connsiteY1" fmla="*/ 677918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51794 w 2695904"/>
                      <a:gd name="connsiteY1" fmla="*/ 740980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83325 w 2695904"/>
                      <a:gd name="connsiteY1" fmla="*/ 725215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83325 w 2695904"/>
                      <a:gd name="connsiteY1" fmla="*/ 725215 h 1087821"/>
                      <a:gd name="connsiteX2" fmla="*/ 1466194 w 2695904"/>
                      <a:gd name="connsiteY2" fmla="*/ 1040523 h 1087821"/>
                      <a:gd name="connsiteX3" fmla="*/ 2695904 w 2695904"/>
                      <a:gd name="connsiteY3" fmla="*/ 1087821 h 108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5904" h="1087821">
                        <a:moveTo>
                          <a:pt x="0" y="0"/>
                        </a:moveTo>
                        <a:cubicBezTo>
                          <a:pt x="86710" y="302173"/>
                          <a:pt x="338959" y="551795"/>
                          <a:pt x="583325" y="725215"/>
                        </a:cubicBezTo>
                        <a:cubicBezTo>
                          <a:pt x="827691" y="898635"/>
                          <a:pt x="1114098" y="980089"/>
                          <a:pt x="1466194" y="1040523"/>
                        </a:cubicBezTo>
                        <a:cubicBezTo>
                          <a:pt x="1818290" y="1100957"/>
                          <a:pt x="2155935" y="1074683"/>
                          <a:pt x="2695904" y="1087821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711475" y="6936544"/>
                      <a:ext cx="201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475" y="6936544"/>
                      <a:ext cx="201016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2857" r="-39286" b="-4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3570222" y="8279966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0222" y="8279966"/>
                      <a:ext cx="183320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2000" r="-28000" b="-323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57385" y="8343717"/>
                  <a:ext cx="0" cy="1668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48381" y="8499211"/>
                      <a:ext cx="209357" cy="3744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48381" y="8499211"/>
                      <a:ext cx="209357" cy="3744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4483" r="-310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428333" y="4644596"/>
                <a:ext cx="431699" cy="1029503"/>
                <a:chOff x="1904191" y="3424213"/>
                <a:chExt cx="1880282" cy="396632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904191" y="3424213"/>
                  <a:ext cx="1880282" cy="3966326"/>
                  <a:chOff x="1058674" y="1099499"/>
                  <a:chExt cx="3023810" cy="6707842"/>
                </a:xfrm>
              </p:grpSpPr>
              <p:sp>
                <p:nvSpPr>
                  <p:cNvPr id="24" name="Oval 23"/>
                  <p:cNvSpPr>
                    <a:spLocks noChangeAspect="1"/>
                  </p:cNvSpPr>
                  <p:nvPr/>
                </p:nvSpPr>
                <p:spPr>
                  <a:xfrm>
                    <a:off x="1903672" y="1099499"/>
                    <a:ext cx="2178812" cy="2173338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928256" y="2130093"/>
                    <a:ext cx="126317" cy="11818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58674" y="7338881"/>
                    <a:ext cx="126328" cy="4684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483227" y="3489052"/>
                  <a:ext cx="1301246" cy="1095870"/>
                  <a:chOff x="2483227" y="3489052"/>
                  <a:chExt cx="1301246" cy="1095870"/>
                </a:xfrm>
              </p:grpSpPr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3126028" y="4062005"/>
                    <a:ext cx="658445" cy="8429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2483227" y="3491209"/>
                    <a:ext cx="449941" cy="42775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2489844" y="3489052"/>
                    <a:ext cx="660366" cy="6243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2581676" y="3553060"/>
                    <a:ext cx="720233" cy="69001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657454" y="3611758"/>
                    <a:ext cx="802917" cy="7808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2796095" y="3736644"/>
                    <a:ext cx="767518" cy="76422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2932729" y="3873254"/>
                    <a:ext cx="672933" cy="69170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128168" y="4023087"/>
                    <a:ext cx="549990" cy="5618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3337586" y="4169852"/>
                    <a:ext cx="373323" cy="3951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1096" y="3840140"/>
                  <a:ext cx="172547" cy="277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096" y="3840140"/>
                  <a:ext cx="172547" cy="277000"/>
                </a:xfrm>
                <a:prstGeom prst="rect">
                  <a:avLst/>
                </a:prstGeom>
                <a:blipFill>
                  <a:blip r:embed="rId10"/>
                  <a:stretch>
                    <a:fillRect l="-66667" t="-2941" r="-58333" b="-7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4073370" y="1049532"/>
            <a:ext cx="2735862" cy="2305194"/>
            <a:chOff x="3867945" y="3881356"/>
            <a:chExt cx="3215189" cy="2740859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413277" y="5379991"/>
              <a:ext cx="2455174" cy="10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3867945" y="3881356"/>
              <a:ext cx="3215189" cy="2740859"/>
              <a:chOff x="3853926" y="3882596"/>
              <a:chExt cx="3215189" cy="274085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853926" y="4380734"/>
                <a:ext cx="1122817" cy="2242721"/>
                <a:chOff x="1904191" y="3365346"/>
                <a:chExt cx="1889703" cy="4025193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904191" y="3365346"/>
                  <a:ext cx="1889703" cy="4025193"/>
                  <a:chOff x="1058674" y="999945"/>
                  <a:chExt cx="3038960" cy="6807396"/>
                </a:xfrm>
              </p:grpSpPr>
              <p:sp>
                <p:nvSpPr>
                  <p:cNvPr id="57" name="Oval 56"/>
                  <p:cNvSpPr>
                    <a:spLocks noChangeAspect="1"/>
                  </p:cNvSpPr>
                  <p:nvPr/>
                </p:nvSpPr>
                <p:spPr>
                  <a:xfrm>
                    <a:off x="1918823" y="999945"/>
                    <a:ext cx="2178811" cy="2423248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2928256" y="2130093"/>
                    <a:ext cx="126317" cy="11818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58674" y="7338881"/>
                    <a:ext cx="126328" cy="4684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2483227" y="3489052"/>
                  <a:ext cx="1301246" cy="1095870"/>
                  <a:chOff x="2483227" y="3489052"/>
                  <a:chExt cx="1301246" cy="1095870"/>
                </a:xfrm>
              </p:grpSpPr>
              <p:cxnSp>
                <p:nvCxnSpPr>
                  <p:cNvPr id="48" name="Straight Arrow Connector 47"/>
                  <p:cNvCxnSpPr/>
                  <p:nvPr/>
                </p:nvCxnSpPr>
                <p:spPr>
                  <a:xfrm flipV="1">
                    <a:off x="3126028" y="4062005"/>
                    <a:ext cx="658445" cy="8429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2483227" y="3491209"/>
                    <a:ext cx="449941" cy="42775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2489844" y="3489052"/>
                    <a:ext cx="660366" cy="6243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581676" y="3553060"/>
                    <a:ext cx="720233" cy="69001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2657454" y="3611758"/>
                    <a:ext cx="802917" cy="7808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2796095" y="3736644"/>
                    <a:ext cx="767518" cy="76422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2932729" y="3873254"/>
                    <a:ext cx="672933" cy="69170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128168" y="4023087"/>
                    <a:ext cx="549990" cy="5618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3337586" y="4169852"/>
                    <a:ext cx="373323" cy="3951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4377148" y="3882596"/>
                <a:ext cx="36129" cy="152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4450656" y="4079313"/>
                <a:ext cx="2211293" cy="1216403"/>
              </a:xfrm>
              <a:custGeom>
                <a:avLst/>
                <a:gdLst>
                  <a:gd name="connsiteX0" fmla="*/ 0 w 2695904"/>
                  <a:gd name="connsiteY0" fmla="*/ 0 h 1087821"/>
                  <a:gd name="connsiteX1" fmla="*/ 378373 w 2695904"/>
                  <a:gd name="connsiteY1" fmla="*/ 772511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36028 w 2695904"/>
                  <a:gd name="connsiteY1" fmla="*/ 788277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457201 w 2695904"/>
                  <a:gd name="connsiteY1" fmla="*/ 677918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457201 w 2695904"/>
                  <a:gd name="connsiteY1" fmla="*/ 677918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51794 w 2695904"/>
                  <a:gd name="connsiteY1" fmla="*/ 740980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83325 w 2695904"/>
                  <a:gd name="connsiteY1" fmla="*/ 725215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83325 w 2695904"/>
                  <a:gd name="connsiteY1" fmla="*/ 725215 h 1087821"/>
                  <a:gd name="connsiteX2" fmla="*/ 1466194 w 2695904"/>
                  <a:gd name="connsiteY2" fmla="*/ 1040523 h 1087821"/>
                  <a:gd name="connsiteX3" fmla="*/ 2695904 w 2695904"/>
                  <a:gd name="connsiteY3" fmla="*/ 1087821 h 108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904" h="1087821">
                    <a:moveTo>
                      <a:pt x="0" y="0"/>
                    </a:moveTo>
                    <a:cubicBezTo>
                      <a:pt x="86710" y="302173"/>
                      <a:pt x="338959" y="551795"/>
                      <a:pt x="583325" y="725215"/>
                    </a:cubicBezTo>
                    <a:cubicBezTo>
                      <a:pt x="827691" y="898635"/>
                      <a:pt x="1114098" y="980089"/>
                      <a:pt x="1466194" y="1040523"/>
                    </a:cubicBezTo>
                    <a:cubicBezTo>
                      <a:pt x="1818290" y="1100957"/>
                      <a:pt x="2155935" y="1074683"/>
                      <a:pt x="2695904" y="1087821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027048" y="3898069"/>
                    <a:ext cx="2010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7048" y="3898069"/>
                    <a:ext cx="201016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286" r="-42857" b="-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885795" y="5241491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5795" y="5241491"/>
                    <a:ext cx="183320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769" r="-23077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/>
              <p:cNvCxnSpPr/>
              <p:nvPr/>
            </p:nvCxnSpPr>
            <p:spPr>
              <a:xfrm>
                <a:off x="4872958" y="5305242"/>
                <a:ext cx="0" cy="1668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763954" y="5460736"/>
                    <a:ext cx="208128" cy="3814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3954" y="5460736"/>
                    <a:ext cx="208128" cy="38147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4483" r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024100" y="4592400"/>
                    <a:ext cx="1725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4100" y="4592400"/>
                    <a:ext cx="172547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6667" t="-3030" r="-58333" b="-848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60514" y="2955107"/>
                <a:ext cx="11416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14" y="2955107"/>
                <a:ext cx="1141658" cy="5204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63510" y="3068874"/>
                <a:ext cx="153792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10" y="3068874"/>
                <a:ext cx="1537921" cy="6223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24005" y="1794950"/>
                <a:ext cx="3449406" cy="78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Averages current from 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effective increase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05" y="1794950"/>
                <a:ext cx="3449406" cy="785664"/>
              </a:xfrm>
              <a:prstGeom prst="rect">
                <a:avLst/>
              </a:prstGeom>
              <a:blipFill>
                <a:blip r:embed="rId17"/>
                <a:stretch>
                  <a:fillRect l="-1413" t="-3876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250767" y="3354726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767" y="3354726"/>
                <a:ext cx="429605" cy="246221"/>
              </a:xfrm>
              <a:prstGeom prst="rect">
                <a:avLst/>
              </a:prstGeom>
              <a:blipFill>
                <a:blip r:embed="rId21"/>
                <a:stretch>
                  <a:fillRect l="-11429" r="-1142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40615" y="3819430"/>
                <a:ext cx="278339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15" y="3819430"/>
                <a:ext cx="2783390" cy="6223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54216" y="4594859"/>
                <a:ext cx="484664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d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16" y="4594859"/>
                <a:ext cx="4846648" cy="6223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908465" y="4521458"/>
                <a:ext cx="1669894" cy="635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465" y="4521458"/>
                <a:ext cx="1669894" cy="63530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70083" y="93327"/>
            <a:ext cx="14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Non-locality: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934189" y="931098"/>
                <a:ext cx="834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 smtClean="0"/>
                  <a:t>  &gt; 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89" y="931098"/>
                <a:ext cx="834909" cy="369332"/>
              </a:xfrm>
              <a:prstGeom prst="rect">
                <a:avLst/>
              </a:prstGeom>
              <a:blipFill>
                <a:blip r:embed="rId2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843333" y="970335"/>
                <a:ext cx="834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&lt;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33" y="970335"/>
                <a:ext cx="834909" cy="369332"/>
              </a:xfrm>
              <a:prstGeom prst="rect">
                <a:avLst/>
              </a:prstGeom>
              <a:blipFill>
                <a:blip r:embed="rId2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41028" y="3724122"/>
                <a:ext cx="232518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28" y="3724122"/>
                <a:ext cx="2325187" cy="52046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73744" y="4672724"/>
                <a:ext cx="28121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" y="4672724"/>
                <a:ext cx="2812180" cy="62235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8978778" y="5470478"/>
                <a:ext cx="2835713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778" y="5470478"/>
                <a:ext cx="2835713" cy="82221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473995" y="5881584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95" y="5881584"/>
                <a:ext cx="91563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4440479" y="5535466"/>
            <a:ext cx="3446807" cy="8584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552871" y="5515635"/>
                <a:ext cx="3261469" cy="878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71" y="5515635"/>
                <a:ext cx="3261469" cy="8783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078540" y="6463733"/>
                <a:ext cx="6703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~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0.65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40" y="6463733"/>
                <a:ext cx="670376" cy="338554"/>
              </a:xfrm>
              <a:prstGeom prst="rect">
                <a:avLst/>
              </a:prstGeom>
              <a:blipFill>
                <a:blip r:embed="rId32"/>
                <a:stretch>
                  <a:fillRect l="-454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377765" y="5852935"/>
            <a:ext cx="1086398" cy="504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4" y="759988"/>
            <a:ext cx="52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CLEAN LIMIT, can be either London or </a:t>
            </a:r>
            <a:r>
              <a:rPr lang="en-US" dirty="0" err="1" smtClean="0"/>
              <a:t>Pippard</a:t>
            </a:r>
            <a:r>
              <a:rPr lang="en-US" dirty="0" smtClean="0"/>
              <a:t> limit: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41989" y="1256169"/>
                <a:ext cx="1815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89" y="1256169"/>
                <a:ext cx="1815304" cy="276999"/>
              </a:xfrm>
              <a:prstGeom prst="rect">
                <a:avLst/>
              </a:prstGeom>
              <a:blipFill>
                <a:blip r:embed="rId2"/>
                <a:stretch>
                  <a:fillRect l="-2685" t="-2174" r="-6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8819" y="1544126"/>
                <a:ext cx="3180037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9" y="1544126"/>
                <a:ext cx="3180037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7414" y="1245155"/>
            <a:ext cx="102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414" y="1810978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PIPPARD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72658" y="2746540"/>
            <a:ext cx="4253790" cy="1114754"/>
            <a:chOff x="437590" y="1706156"/>
            <a:chExt cx="4253790" cy="1114754"/>
          </a:xfrm>
        </p:grpSpPr>
        <p:sp>
          <p:nvSpPr>
            <p:cNvPr id="7" name="TextBox 6"/>
            <p:cNvSpPr txBox="1"/>
            <p:nvPr/>
          </p:nvSpPr>
          <p:spPr>
            <a:xfrm>
              <a:off x="437590" y="1706746"/>
              <a:ext cx="256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u="sng" dirty="0" smtClean="0"/>
                <a:t>moderately DIRTY</a:t>
              </a:r>
              <a:r>
                <a:rPr lang="en-US" dirty="0" smtClean="0"/>
                <a:t>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1370" y="2091030"/>
                  <a:ext cx="2071849" cy="729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70" y="2091030"/>
                  <a:ext cx="2071849" cy="7298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7777" y="1706156"/>
                  <a:ext cx="14536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~ℓ &lt;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777" y="1706156"/>
                  <a:ext cx="145360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82" t="-4444" r="-4622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72658" y="4199309"/>
            <a:ext cx="5098265" cy="2231789"/>
            <a:chOff x="437590" y="3012154"/>
            <a:chExt cx="5098265" cy="2231789"/>
          </a:xfrm>
        </p:grpSpPr>
        <p:sp>
          <p:nvSpPr>
            <p:cNvPr id="10" name="TextBox 9"/>
            <p:cNvSpPr txBox="1"/>
            <p:nvPr/>
          </p:nvSpPr>
          <p:spPr>
            <a:xfrm>
              <a:off x="437590" y="3012154"/>
              <a:ext cx="189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u="sng" dirty="0" smtClean="0"/>
                <a:t>very DIRTY</a:t>
              </a:r>
              <a:r>
                <a:rPr lang="en-US" dirty="0" smtClean="0"/>
                <a:t>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80469" y="3058321"/>
                  <a:ext cx="1342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~ℓ 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469" y="3058321"/>
                  <a:ext cx="134293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091" t="-2174" r="-45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95431" y="3497321"/>
              <a:ext cx="291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Always in London (local)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95431" y="3920899"/>
                  <a:ext cx="3286221" cy="4950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Pippard expression: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31" y="3920899"/>
                  <a:ext cx="3286221" cy="495007"/>
                </a:xfrm>
                <a:prstGeom prst="rect">
                  <a:avLst/>
                </a:prstGeom>
                <a:blipFill>
                  <a:blip r:embed="rId7"/>
                  <a:stretch>
                    <a:fillRect l="-1481" b="-16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84975" y="4391337"/>
                  <a:ext cx="4150880" cy="852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  <m:borderBox>
                          <m:borderBox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rder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borderBox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975" y="4391337"/>
                  <a:ext cx="4150880" cy="85260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226916" y="2593604"/>
            <a:ext cx="5606648" cy="2780644"/>
            <a:chOff x="1183591" y="6357089"/>
            <a:chExt cx="6335040" cy="227822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1592853" y="6357089"/>
              <a:ext cx="37310" cy="19118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83591" y="7313011"/>
                  <a:ext cx="200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91" y="7313011"/>
                  <a:ext cx="20010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4483" r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932823" y="8092934"/>
                  <a:ext cx="1956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23" y="8092934"/>
                  <a:ext cx="1956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5714" r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579955" y="8254919"/>
              <a:ext cx="827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DIRTY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2952" y="8232897"/>
              <a:ext cx="901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CLEAN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21346" y="7471268"/>
              <a:ext cx="3968089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639225" y="7847745"/>
              <a:ext cx="3968089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629700" y="8228686"/>
              <a:ext cx="4304375" cy="307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90662" y="8121034"/>
              <a:ext cx="0" cy="262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44660" y="8364659"/>
                  <a:ext cx="260821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660" y="8364659"/>
                  <a:ext cx="260821" cy="270652"/>
                </a:xfrm>
                <a:prstGeom prst="rect">
                  <a:avLst/>
                </a:prstGeom>
                <a:blipFill>
                  <a:blip r:embed="rId11"/>
                  <a:stretch>
                    <a:fillRect l="-39474" t="-1852" r="-15789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/>
            <p:cNvSpPr/>
            <p:nvPr/>
          </p:nvSpPr>
          <p:spPr>
            <a:xfrm>
              <a:off x="1647825" y="6505575"/>
              <a:ext cx="4067175" cy="1344344"/>
            </a:xfrm>
            <a:custGeom>
              <a:avLst/>
              <a:gdLst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175" h="1344344">
                  <a:moveTo>
                    <a:pt x="0" y="0"/>
                  </a:moveTo>
                  <a:cubicBezTo>
                    <a:pt x="30162" y="109537"/>
                    <a:pt x="60325" y="219075"/>
                    <a:pt x="123825" y="333375"/>
                  </a:cubicBezTo>
                  <a:cubicBezTo>
                    <a:pt x="187325" y="447675"/>
                    <a:pt x="276225" y="584200"/>
                    <a:pt x="381000" y="685800"/>
                  </a:cubicBezTo>
                  <a:cubicBezTo>
                    <a:pt x="485775" y="787400"/>
                    <a:pt x="611188" y="868363"/>
                    <a:pt x="752475" y="942975"/>
                  </a:cubicBezTo>
                  <a:cubicBezTo>
                    <a:pt x="893763" y="1017588"/>
                    <a:pt x="1071563" y="1089025"/>
                    <a:pt x="1228725" y="1133475"/>
                  </a:cubicBezTo>
                  <a:cubicBezTo>
                    <a:pt x="1385887" y="1177925"/>
                    <a:pt x="1455738" y="1214438"/>
                    <a:pt x="1752600" y="1266825"/>
                  </a:cubicBezTo>
                  <a:cubicBezTo>
                    <a:pt x="2049462" y="1319212"/>
                    <a:pt x="2624138" y="1322388"/>
                    <a:pt x="3009900" y="1333500"/>
                  </a:cubicBezTo>
                  <a:cubicBezTo>
                    <a:pt x="3395662" y="1344612"/>
                    <a:pt x="3916363" y="1350962"/>
                    <a:pt x="4067175" y="133350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66875" y="6486525"/>
              <a:ext cx="3914775" cy="958511"/>
            </a:xfrm>
            <a:custGeom>
              <a:avLst/>
              <a:gdLst>
                <a:gd name="connsiteX0" fmla="*/ 0 w 3914775"/>
                <a:gd name="connsiteY0" fmla="*/ 0 h 958511"/>
                <a:gd name="connsiteX1" fmla="*/ 161925 w 3914775"/>
                <a:gd name="connsiteY1" fmla="*/ 323850 h 958511"/>
                <a:gd name="connsiteX2" fmla="*/ 457200 w 3914775"/>
                <a:gd name="connsiteY2" fmla="*/ 600075 h 958511"/>
                <a:gd name="connsiteX3" fmla="*/ 1019175 w 3914775"/>
                <a:gd name="connsiteY3" fmla="*/ 866775 h 958511"/>
                <a:gd name="connsiteX4" fmla="*/ 1638300 w 3914775"/>
                <a:gd name="connsiteY4" fmla="*/ 952500 h 958511"/>
                <a:gd name="connsiteX5" fmla="*/ 3914775 w 3914775"/>
                <a:gd name="connsiteY5" fmla="*/ 952500 h 958511"/>
                <a:gd name="connsiteX0" fmla="*/ 0 w 3914775"/>
                <a:gd name="connsiteY0" fmla="*/ 0 h 958511"/>
                <a:gd name="connsiteX1" fmla="*/ 161925 w 3914775"/>
                <a:gd name="connsiteY1" fmla="*/ 323850 h 958511"/>
                <a:gd name="connsiteX2" fmla="*/ 457200 w 3914775"/>
                <a:gd name="connsiteY2" fmla="*/ 600075 h 958511"/>
                <a:gd name="connsiteX3" fmla="*/ 1019175 w 3914775"/>
                <a:gd name="connsiteY3" fmla="*/ 866775 h 958511"/>
                <a:gd name="connsiteX4" fmla="*/ 1638300 w 3914775"/>
                <a:gd name="connsiteY4" fmla="*/ 952500 h 958511"/>
                <a:gd name="connsiteX5" fmla="*/ 3914775 w 3914775"/>
                <a:gd name="connsiteY5" fmla="*/ 952500 h 95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4775" h="958511">
                  <a:moveTo>
                    <a:pt x="0" y="0"/>
                  </a:moveTo>
                  <a:cubicBezTo>
                    <a:pt x="42862" y="111919"/>
                    <a:pt x="85725" y="223838"/>
                    <a:pt x="161925" y="323850"/>
                  </a:cubicBezTo>
                  <a:cubicBezTo>
                    <a:pt x="238125" y="423862"/>
                    <a:pt x="314325" y="509588"/>
                    <a:pt x="457200" y="600075"/>
                  </a:cubicBezTo>
                  <a:cubicBezTo>
                    <a:pt x="600075" y="690562"/>
                    <a:pt x="822325" y="817563"/>
                    <a:pt x="1019175" y="866775"/>
                  </a:cubicBezTo>
                  <a:cubicBezTo>
                    <a:pt x="1216025" y="915987"/>
                    <a:pt x="1155700" y="938213"/>
                    <a:pt x="1638300" y="952500"/>
                  </a:cubicBezTo>
                  <a:cubicBezTo>
                    <a:pt x="2120900" y="966787"/>
                    <a:pt x="3556000" y="950913"/>
                    <a:pt x="3914775" y="95250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58916" y="7218489"/>
                  <a:ext cx="854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8916" y="7218489"/>
                  <a:ext cx="85484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0484" t="-1786" r="-3226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458915" y="7639078"/>
                  <a:ext cx="10287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∟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8915" y="7639078"/>
                  <a:ext cx="102879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8725" t="-1786" r="-469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51713" y="7073248"/>
                  <a:ext cx="1766918" cy="5980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13" y="7073248"/>
                  <a:ext cx="1766918" cy="59800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714997" y="7624180"/>
                  <a:ext cx="5020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997" y="7624180"/>
                  <a:ext cx="50200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2554245" y="7039247"/>
              <a:ext cx="141464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1400" b="1" dirty="0" smtClean="0"/>
                <a:t>PIPPARD SC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0430" y="7423134"/>
              <a:ext cx="141464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1400" b="1" dirty="0"/>
                <a:t>L</a:t>
              </a:r>
              <a:r>
                <a:rPr lang="en-US" sz="1400" b="1" dirty="0" smtClean="0"/>
                <a:t>ONDON SC</a:t>
              </a:r>
              <a:endParaRPr lang="en-US" sz="1400" b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472658" y="105745"/>
            <a:ext cx="107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Non-locality over the coherence length modifies the penetration depth </a:t>
            </a:r>
            <a:r>
              <a:rPr lang="en-US" u="sng" dirty="0" smtClean="0"/>
              <a:t>depending</a:t>
            </a:r>
            <a:r>
              <a:rPr lang="en-US" dirty="0" smtClean="0"/>
              <a:t> on the impurity concentration: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DDB0D-B133-4ED9-9B15-C69031B8FFC0}"/>
              </a:ext>
            </a:extLst>
          </p:cNvPr>
          <p:cNvSpPr txBox="1"/>
          <p:nvPr/>
        </p:nvSpPr>
        <p:spPr>
          <a:xfrm>
            <a:off x="283556" y="151531"/>
            <a:ext cx="76650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Phenomena</a:t>
            </a:r>
            <a:r>
              <a:rPr lang="en-US" dirty="0" smtClean="0"/>
              <a:t> --- what were experiments saying? </a:t>
            </a:r>
          </a:p>
          <a:p>
            <a:endParaRPr lang="en-US" dirty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dirty="0" smtClean="0"/>
              <a:t>SC was new (and unusual) – </a:t>
            </a:r>
            <a:r>
              <a:rPr lang="en-US" dirty="0"/>
              <a:t>perfect </a:t>
            </a:r>
            <a:r>
              <a:rPr lang="en-US" dirty="0" smtClean="0"/>
              <a:t>conductivity </a:t>
            </a:r>
            <a:r>
              <a:rPr lang="en-US" i="1" dirty="0" smtClean="0"/>
              <a:t>and</a:t>
            </a:r>
            <a:r>
              <a:rPr lang="en-US" dirty="0" smtClean="0"/>
              <a:t> perfect </a:t>
            </a:r>
            <a:r>
              <a:rPr lang="en-US" dirty="0"/>
              <a:t>diamagnetism 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dirty="0" smtClean="0"/>
              <a:t>Sharp and reversible onset with temperature and magnetic field and current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AF2CE-55CE-4BE6-A975-46773DF9E888}"/>
              </a:ext>
            </a:extLst>
          </p:cNvPr>
          <p:cNvSpPr txBox="1"/>
          <p:nvPr/>
        </p:nvSpPr>
        <p:spPr>
          <a:xfrm>
            <a:off x="647567" y="1886595"/>
            <a:ext cx="211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THERMODYNAMICS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36AC5-0D0E-4D84-ACFF-6FFABC2AA441}"/>
              </a:ext>
            </a:extLst>
          </p:cNvPr>
          <p:cNvSpPr/>
          <p:nvPr/>
        </p:nvSpPr>
        <p:spPr>
          <a:xfrm>
            <a:off x="647567" y="1886595"/>
            <a:ext cx="1981200" cy="3693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CAB89-85FD-4C23-AA13-A113433146A6}"/>
                  </a:ext>
                </a:extLst>
              </p:cNvPr>
              <p:cNvSpPr txBox="1"/>
              <p:nvPr/>
            </p:nvSpPr>
            <p:spPr>
              <a:xfrm>
                <a:off x="657670" y="2364064"/>
                <a:ext cx="68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Compare “energy”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states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CAB89-85FD-4C23-AA13-A11343314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70" y="2364064"/>
                <a:ext cx="6891866" cy="369332"/>
              </a:xfrm>
              <a:prstGeom prst="rect">
                <a:avLst/>
              </a:prstGeom>
              <a:blipFill>
                <a:blip r:embed="rId2"/>
                <a:stretch>
                  <a:fillRect l="-7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2F5A5-E634-41F3-8F08-EA25ACD7DB27}"/>
                  </a:ext>
                </a:extLst>
              </p:cNvPr>
              <p:cNvSpPr txBox="1"/>
              <p:nvPr/>
            </p:nvSpPr>
            <p:spPr>
              <a:xfrm>
                <a:off x="943798" y="3029084"/>
                <a:ext cx="322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internal energy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22F5A5-E634-41F3-8F08-EA25ACD7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98" y="3029084"/>
                <a:ext cx="322580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86B9B0-E506-47BA-BCC8-C997EAB20F4B}"/>
              </a:ext>
            </a:extLst>
          </p:cNvPr>
          <p:cNvSpPr txBox="1"/>
          <p:nvPr/>
        </p:nvSpPr>
        <p:spPr>
          <a:xfrm>
            <a:off x="5587205" y="3068948"/>
            <a:ext cx="26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 for isolated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A47018-CC6C-411F-BE47-19D1E08BB4B5}"/>
                  </a:ext>
                </a:extLst>
              </p:cNvPr>
              <p:cNvSpPr txBox="1"/>
              <p:nvPr/>
            </p:nvSpPr>
            <p:spPr>
              <a:xfrm>
                <a:off x="947959" y="3755765"/>
                <a:ext cx="5198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Helmholtz free </a:t>
                </a:r>
                <a:r>
                  <a:rPr lang="en-US" dirty="0"/>
                  <a:t>energy </a:t>
                </a:r>
              </a:p>
              <a:p>
                <a:r>
                  <a:rPr lang="en-US" dirty="0"/>
                  <a:t>	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A47018-CC6C-411F-BE47-19D1E08B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59" y="3755765"/>
                <a:ext cx="5198533" cy="646331"/>
              </a:xfrm>
              <a:prstGeom prst="rect">
                <a:avLst/>
              </a:prstGeom>
              <a:blipFill>
                <a:blip r:embed="rId4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2C1A5-FE68-4241-A1FA-3CC5DD02F755}"/>
                  </a:ext>
                </a:extLst>
              </p:cNvPr>
              <p:cNvSpPr/>
              <p:nvPr/>
            </p:nvSpPr>
            <p:spPr>
              <a:xfrm>
                <a:off x="6235223" y="3696353"/>
                <a:ext cx="143981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constant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2C1A5-FE68-4241-A1FA-3CC5DD02F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223" y="3696353"/>
                <a:ext cx="1439818" cy="402931"/>
              </a:xfrm>
              <a:prstGeom prst="rect">
                <a:avLst/>
              </a:prstGeom>
              <a:blipFill>
                <a:blip r:embed="rId5"/>
                <a:stretch>
                  <a:fillRect r="-381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tar: 5 Points 10">
            <a:extLst>
              <a:ext uri="{FF2B5EF4-FFF2-40B4-BE49-F238E27FC236}">
                <a16:creationId xmlns:a16="http://schemas.microsoft.com/office/drawing/2014/main" id="{4308A2F2-AB28-4F0B-B506-77D064C98A80}"/>
              </a:ext>
            </a:extLst>
          </p:cNvPr>
          <p:cNvSpPr/>
          <p:nvPr/>
        </p:nvSpPr>
        <p:spPr>
          <a:xfrm>
            <a:off x="554433" y="5330027"/>
            <a:ext cx="186267" cy="2096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EF0076-BC41-489E-86F4-9C95B471D16F}"/>
                  </a:ext>
                </a:extLst>
              </p:cNvPr>
              <p:cNvSpPr txBox="1"/>
              <p:nvPr/>
            </p:nvSpPr>
            <p:spPr>
              <a:xfrm>
                <a:off x="943798" y="5223226"/>
                <a:ext cx="601133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 Gibbs </a:t>
                </a:r>
                <a:r>
                  <a:rPr lang="en-US" dirty="0"/>
                  <a:t>free </a:t>
                </a:r>
                <a:r>
                  <a:rPr lang="en-US" dirty="0" smtClean="0"/>
                  <a:t>energy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EF0076-BC41-489E-86F4-9C95B471D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98" y="5223226"/>
                <a:ext cx="6011334" cy="402931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0B27E8-F741-45FA-9C1D-5F34273AE337}"/>
                  </a:ext>
                </a:extLst>
              </p:cNvPr>
              <p:cNvSpPr txBox="1"/>
              <p:nvPr/>
            </p:nvSpPr>
            <p:spPr>
              <a:xfrm>
                <a:off x="6782583" y="5852171"/>
                <a:ext cx="5457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at the phase transition (i.e. at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or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0B27E8-F741-45FA-9C1D-5F34273AE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83" y="5852171"/>
                <a:ext cx="54572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8390177" y="994004"/>
            <a:ext cx="365761" cy="160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847745" y="650547"/>
            <a:ext cx="303314" cy="847492"/>
          </a:xfrm>
          <a:prstGeom prst="rightBrace">
            <a:avLst>
              <a:gd name="adj1" fmla="val 2303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75222" y="751127"/>
            <a:ext cx="245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 phase of matter with a phase </a:t>
            </a:r>
            <a:r>
              <a:rPr lang="en-US" dirty="0"/>
              <a:t>transition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8696" y="2352023"/>
            <a:ext cx="444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which </a:t>
            </a:r>
            <a:r>
              <a:rPr lang="en-US" dirty="0"/>
              <a:t>thermodynamic energy is appropriate?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92185" y="4409615"/>
                <a:ext cx="8861637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Must account for energy from field </a:t>
                </a:r>
                <a:r>
                  <a:rPr lang="en-US" dirty="0" smtClean="0"/>
                  <a:t>source since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changes at </a:t>
                </a:r>
                <a:r>
                  <a:rPr lang="en-US" dirty="0" smtClean="0"/>
                  <a:t>transition (Meissner effect)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85" y="4409615"/>
                <a:ext cx="8861637" cy="402931"/>
              </a:xfrm>
              <a:prstGeom prst="rect">
                <a:avLst/>
              </a:prstGeom>
              <a:blipFill>
                <a:blip r:embed="rId8"/>
                <a:stretch>
                  <a:fillRect l="-61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7962" y="5852171"/>
                <a:ext cx="5521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same applied </a:t>
                </a:r>
                <a:r>
                  <a:rPr lang="en-US" dirty="0" smtClean="0"/>
                  <a:t>field and require that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962" y="5852171"/>
                <a:ext cx="5521576" cy="369332"/>
              </a:xfrm>
              <a:prstGeom prst="rect">
                <a:avLst/>
              </a:prstGeom>
              <a:blipFill>
                <a:blip r:embed="rId9"/>
                <a:stretch>
                  <a:fillRect l="-552" t="-8197" r="-5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548554" y="3731989"/>
            <a:ext cx="83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OK for </a:t>
            </a:r>
          </a:p>
        </p:txBody>
      </p:sp>
    </p:spTree>
    <p:extLst>
      <p:ext uri="{BB962C8B-B14F-4D97-AF65-F5344CB8AC3E}">
        <p14:creationId xmlns:p14="http://schemas.microsoft.com/office/powerpoint/2010/main" val="19463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3730EF-ECAB-4EF4-BCDF-942C588BE4F6}"/>
                  </a:ext>
                </a:extLst>
              </p:cNvPr>
              <p:cNvSpPr txBox="1"/>
              <p:nvPr/>
            </p:nvSpPr>
            <p:spPr>
              <a:xfrm>
                <a:off x="635958" y="612087"/>
                <a:ext cx="20218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3730EF-ECAB-4EF4-BCDF-942C588BE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8" y="612087"/>
                <a:ext cx="2021836" cy="369332"/>
              </a:xfrm>
              <a:prstGeom prst="rect">
                <a:avLst/>
              </a:prstGeom>
              <a:blipFill>
                <a:blip r:embed="rId2"/>
                <a:stretch>
                  <a:fillRect l="-3313" r="-2410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9D763E-D2F9-4A08-AE0F-77E23C960F62}"/>
              </a:ext>
            </a:extLst>
          </p:cNvPr>
          <p:cNvSpPr txBox="1"/>
          <p:nvPr/>
        </p:nvSpPr>
        <p:spPr>
          <a:xfrm>
            <a:off x="492259" y="104256"/>
            <a:ext cx="298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THERMODYNAMICS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36255-B162-48A7-B9E5-A977210E553F}"/>
              </a:ext>
            </a:extLst>
          </p:cNvPr>
          <p:cNvSpPr txBox="1"/>
          <p:nvPr/>
        </p:nvSpPr>
        <p:spPr>
          <a:xfrm>
            <a:off x="3903143" y="981966"/>
            <a:ext cx="33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219AC5-A591-4829-B7B6-11B1F3FB6906}"/>
                  </a:ext>
                </a:extLst>
              </p:cNvPr>
              <p:cNvSpPr txBox="1"/>
              <p:nvPr/>
            </p:nvSpPr>
            <p:spPr>
              <a:xfrm>
                <a:off x="1174640" y="2243513"/>
                <a:ext cx="1046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219AC5-A591-4829-B7B6-11B1F3F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0" y="2243513"/>
                <a:ext cx="1046761" cy="276999"/>
              </a:xfrm>
              <a:prstGeom prst="rect">
                <a:avLst/>
              </a:prstGeom>
              <a:blipFill>
                <a:blip r:embed="rId3"/>
                <a:stretch>
                  <a:fillRect l="-7602" t="-2222" r="-58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B9A688-73FE-4CCA-A072-4E7D63CBEA2D}"/>
                  </a:ext>
                </a:extLst>
              </p:cNvPr>
              <p:cNvSpPr txBox="1"/>
              <p:nvPr/>
            </p:nvSpPr>
            <p:spPr>
              <a:xfrm>
                <a:off x="1174640" y="2853113"/>
                <a:ext cx="1841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𝐻𝑑𝑀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B9A688-73FE-4CCA-A072-4E7D63CB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0" y="2853113"/>
                <a:ext cx="1841402" cy="276999"/>
              </a:xfrm>
              <a:prstGeom prst="rect">
                <a:avLst/>
              </a:prstGeom>
              <a:blipFill>
                <a:blip r:embed="rId4"/>
                <a:stretch>
                  <a:fillRect l="-2649" r="-264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75CEC-55EE-4029-A715-08B68BE2998D}"/>
                  </a:ext>
                </a:extLst>
              </p:cNvPr>
              <p:cNvSpPr txBox="1"/>
              <p:nvPr/>
            </p:nvSpPr>
            <p:spPr>
              <a:xfrm>
                <a:off x="682275" y="3462713"/>
                <a:ext cx="2614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75CEC-55EE-4029-A715-08B68BE29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5" y="3462713"/>
                <a:ext cx="2614818" cy="276999"/>
              </a:xfrm>
              <a:prstGeom prst="rect">
                <a:avLst/>
              </a:prstGeom>
              <a:blipFill>
                <a:blip r:embed="rId5"/>
                <a:stretch>
                  <a:fillRect l="-1865" r="-186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15B88D-7543-4C24-A179-21FE9FB323AB}"/>
              </a:ext>
            </a:extLst>
          </p:cNvPr>
          <p:cNvSpPr txBox="1"/>
          <p:nvPr/>
        </p:nvSpPr>
        <p:spPr>
          <a:xfrm>
            <a:off x="3969621" y="224351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of Thermodynamics (</a:t>
            </a:r>
            <a:r>
              <a:rPr lang="en-US" dirty="0" err="1"/>
              <a:t>quasistatic</a:t>
            </a:r>
            <a:r>
              <a:rPr lang="en-US" dirty="0"/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9903D-8563-4C1E-A50E-BC56D83B7E37}"/>
              </a:ext>
            </a:extLst>
          </p:cNvPr>
          <p:cNvSpPr txBox="1"/>
          <p:nvPr/>
        </p:nvSpPr>
        <p:spPr>
          <a:xfrm>
            <a:off x="410617" y="1199884"/>
            <a:ext cx="96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7E3E7-F9A5-402C-8003-0B3D9423A149}"/>
              </a:ext>
            </a:extLst>
          </p:cNvPr>
          <p:cNvSpPr txBox="1"/>
          <p:nvPr/>
        </p:nvSpPr>
        <p:spPr>
          <a:xfrm>
            <a:off x="1289948" y="1209403"/>
            <a:ext cx="88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 </a:t>
            </a:r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4B673-39E3-47D3-913E-727BFC356ADD}"/>
              </a:ext>
            </a:extLst>
          </p:cNvPr>
          <p:cNvSpPr txBox="1"/>
          <p:nvPr/>
        </p:nvSpPr>
        <p:spPr>
          <a:xfrm>
            <a:off x="1982392" y="1209403"/>
            <a:ext cx="117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done </a:t>
            </a:r>
            <a:r>
              <a:rPr lang="en-US" dirty="0" smtClean="0"/>
              <a:t>BY </a:t>
            </a:r>
            <a:r>
              <a:rPr lang="en-US" dirty="0"/>
              <a:t>system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66863-5A60-4988-A0D8-BA5CDEAE5FD3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893597" y="1013491"/>
            <a:ext cx="1" cy="18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DFCBC80-B973-4AFC-9815-27367D87B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640" y="999021"/>
            <a:ext cx="164606" cy="27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3A3115-BDAB-49CA-9807-9CD392DCF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695" y="1013491"/>
            <a:ext cx="164606" cy="274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5F8D1D-2C7F-4E42-94B9-741723D9D8EF}"/>
                  </a:ext>
                </a:extLst>
              </p:cNvPr>
              <p:cNvSpPr txBox="1"/>
              <p:nvPr/>
            </p:nvSpPr>
            <p:spPr>
              <a:xfrm>
                <a:off x="741026" y="4435957"/>
                <a:ext cx="2482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5F8D1D-2C7F-4E42-94B9-741723D9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6" y="4435957"/>
                <a:ext cx="2482731" cy="276999"/>
              </a:xfrm>
              <a:prstGeom prst="rect">
                <a:avLst/>
              </a:prstGeom>
              <a:blipFill>
                <a:blip r:embed="rId7"/>
                <a:stretch>
                  <a:fillRect l="-1966" r="-172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EB4483-CB78-4D21-B2D5-0A88AEA6E96F}"/>
                  </a:ext>
                </a:extLst>
              </p:cNvPr>
              <p:cNvSpPr txBox="1"/>
              <p:nvPr/>
            </p:nvSpPr>
            <p:spPr>
              <a:xfrm>
                <a:off x="979073" y="5187504"/>
                <a:ext cx="5610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𝑆𝑑𝑇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EB4483-CB78-4D21-B2D5-0A88AEA6E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73" y="5187504"/>
                <a:ext cx="5610703" cy="276999"/>
              </a:xfrm>
              <a:prstGeom prst="rect">
                <a:avLst/>
              </a:prstGeom>
              <a:blipFill>
                <a:blip r:embed="rId8"/>
                <a:stretch>
                  <a:fillRect l="-43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46D76-CB2C-4530-9F07-8B809D6A7BD0}"/>
                  </a:ext>
                </a:extLst>
              </p:cNvPr>
              <p:cNvSpPr txBox="1"/>
              <p:nvPr/>
            </p:nvSpPr>
            <p:spPr>
              <a:xfrm>
                <a:off x="1055026" y="5952619"/>
                <a:ext cx="2781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𝑆𝑑𝑇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D46D76-CB2C-4530-9F07-8B809D6A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26" y="5952619"/>
                <a:ext cx="2781338" cy="276999"/>
              </a:xfrm>
              <a:prstGeom prst="rect">
                <a:avLst/>
              </a:prstGeom>
              <a:blipFill>
                <a:blip r:embed="rId9"/>
                <a:stretch>
                  <a:fillRect l="-1535" r="-65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8C915-DCF8-4806-8E43-4D77AFC3DF09}"/>
                  </a:ext>
                </a:extLst>
              </p:cNvPr>
              <p:cNvSpPr txBox="1"/>
              <p:nvPr/>
            </p:nvSpPr>
            <p:spPr>
              <a:xfrm>
                <a:off x="6037451" y="5952619"/>
                <a:ext cx="1355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8C915-DCF8-4806-8E43-4D77AFC3D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451" y="5952619"/>
                <a:ext cx="1355179" cy="276999"/>
              </a:xfrm>
              <a:prstGeom prst="rect">
                <a:avLst/>
              </a:prstGeom>
              <a:blipFill>
                <a:blip r:embed="rId10"/>
                <a:stretch>
                  <a:fillRect l="-4036" r="-13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1ED536-7DA7-4E71-AC4E-C402DA642144}"/>
                  </a:ext>
                </a:extLst>
              </p:cNvPr>
              <p:cNvSpPr txBox="1"/>
              <p:nvPr/>
            </p:nvSpPr>
            <p:spPr>
              <a:xfrm>
                <a:off x="7779383" y="5903925"/>
                <a:ext cx="2861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constant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1ED536-7DA7-4E71-AC4E-C402DA642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383" y="5903925"/>
                <a:ext cx="2861733" cy="369332"/>
              </a:xfrm>
              <a:prstGeom prst="rect">
                <a:avLst/>
              </a:prstGeom>
              <a:blipFill>
                <a:blip r:embed="rId11"/>
                <a:stretch>
                  <a:fillRect l="-17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D3A5C1A-D0F3-4ABF-924C-383514CE7AF8}"/>
              </a:ext>
            </a:extLst>
          </p:cNvPr>
          <p:cNvSpPr/>
          <p:nvPr/>
        </p:nvSpPr>
        <p:spPr>
          <a:xfrm>
            <a:off x="5932255" y="5807759"/>
            <a:ext cx="1638602" cy="5616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23431" y="3680925"/>
            <a:ext cx="4147297" cy="2551399"/>
            <a:chOff x="1646876" y="3601212"/>
            <a:chExt cx="4147297" cy="2551399"/>
          </a:xfrm>
        </p:grpSpPr>
        <p:sp>
          <p:nvSpPr>
            <p:cNvPr id="26" name="Rectangle 25"/>
            <p:cNvSpPr/>
            <p:nvPr/>
          </p:nvSpPr>
          <p:spPr>
            <a:xfrm>
              <a:off x="1646876" y="5089417"/>
              <a:ext cx="430524" cy="3094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2736" y="5105637"/>
              <a:ext cx="454725" cy="3094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75779" y="5105637"/>
              <a:ext cx="485856" cy="3094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14852" y="5105637"/>
              <a:ext cx="679321" cy="3094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1989267" y="3601212"/>
              <a:ext cx="3416458" cy="2551399"/>
            </a:xfrm>
            <a:prstGeom prst="arc">
              <a:avLst>
                <a:gd name="adj1" fmla="val 16200000"/>
                <a:gd name="adj2" fmla="val 83110"/>
              </a:avLst>
            </a:prstGeom>
            <a:ln w="127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69621" y="2805056"/>
                <a:ext cx="269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= applied magnetic field 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21" y="2805056"/>
                <a:ext cx="2691378" cy="369332"/>
              </a:xfrm>
              <a:prstGeom prst="rect">
                <a:avLst/>
              </a:prstGeom>
              <a:blipFill>
                <a:blip r:embed="rId12"/>
                <a:stretch>
                  <a:fillRect t="-8197" r="-113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029408" y="2243513"/>
                <a:ext cx="12145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= entropy</a:t>
                </a:r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408" y="2243513"/>
                <a:ext cx="1214500" cy="369332"/>
              </a:xfrm>
              <a:prstGeom prst="rect">
                <a:avLst/>
              </a:prstGeom>
              <a:blipFill>
                <a:blip r:embed="rId13"/>
                <a:stretch>
                  <a:fillRect t="-8197" r="-45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8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8" grpId="0"/>
      <p:bldP spid="23" grpId="0"/>
      <p:bldP spid="24" grpId="0"/>
      <p:bldP spid="25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DFE859-D7E1-4D1B-A0DA-2142D6E7F584}"/>
                  </a:ext>
                </a:extLst>
              </p:cNvPr>
              <p:cNvSpPr txBox="1"/>
              <p:nvPr/>
            </p:nvSpPr>
            <p:spPr>
              <a:xfrm>
                <a:off x="576472" y="770484"/>
                <a:ext cx="9150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(1)  Normal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 smtClean="0"/>
                  <a:t>      </a:t>
                </a:r>
                <a:r>
                  <a:rPr lang="en-US" dirty="0"/>
                  <a:t>	</a:t>
                </a:r>
                <a:r>
                  <a:rPr lang="en-US" dirty="0" smtClean="0"/>
                  <a:t>independent </a:t>
                </a:r>
                <a:r>
                  <a:rPr lang="en-US" dirty="0"/>
                  <a:t>of </a:t>
                </a:r>
                <a:r>
                  <a:rPr lang="en-US" dirty="0" smtClean="0"/>
                  <a:t>magnetic field for a non-magnetic material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DFE859-D7E1-4D1B-A0DA-2142D6E7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2" y="770484"/>
                <a:ext cx="9150325" cy="276999"/>
              </a:xfrm>
              <a:prstGeom prst="rect">
                <a:avLst/>
              </a:prstGeom>
              <a:blipFill>
                <a:blip r:embed="rId2"/>
                <a:stretch>
                  <a:fillRect l="-1599" t="-28261" r="-133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2EBFCE-F5FD-48BC-B1C6-9A897AD995C0}"/>
                  </a:ext>
                </a:extLst>
              </p:cNvPr>
              <p:cNvSpPr txBox="1"/>
              <p:nvPr/>
            </p:nvSpPr>
            <p:spPr>
              <a:xfrm>
                <a:off x="568153" y="1271087"/>
                <a:ext cx="380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(2)  Phase transition: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2EBFCE-F5FD-48BC-B1C6-9A897AD99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3" y="1271087"/>
                <a:ext cx="3805785" cy="276999"/>
              </a:xfrm>
              <a:prstGeom prst="rect">
                <a:avLst/>
              </a:prstGeom>
              <a:blipFill>
                <a:blip r:embed="rId3"/>
                <a:stretch>
                  <a:fillRect l="-3680" t="-28889" r="-192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6F6B77-BAB5-4730-B640-ED6311E0544A}"/>
                  </a:ext>
                </a:extLst>
              </p:cNvPr>
              <p:cNvSpPr txBox="1"/>
              <p:nvPr/>
            </p:nvSpPr>
            <p:spPr>
              <a:xfrm>
                <a:off x="597224" y="1779296"/>
                <a:ext cx="44084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(3</a:t>
                </a:r>
                <a:r>
                  <a:rPr lang="en-US" dirty="0"/>
                  <a:t>) </a:t>
                </a:r>
                <a:r>
                  <a:rPr lang="en-US" dirty="0" smtClean="0"/>
                  <a:t> Superconducting  </a:t>
                </a:r>
                <a:r>
                  <a:rPr lang="en-US" dirty="0"/>
                  <a:t>state: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6F6B77-BAB5-4730-B640-ED6311E0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4" y="1779296"/>
                <a:ext cx="4408451" cy="276999"/>
              </a:xfrm>
              <a:prstGeom prst="rect">
                <a:avLst/>
              </a:prstGeom>
              <a:blipFill>
                <a:blip r:embed="rId4"/>
                <a:stretch>
                  <a:fillRect l="-3320" t="-28889" r="-138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53B375-778B-4886-A406-CB2E390446FE}"/>
              </a:ext>
            </a:extLst>
          </p:cNvPr>
          <p:cNvSpPr txBox="1"/>
          <p:nvPr/>
        </p:nvSpPr>
        <p:spPr>
          <a:xfrm>
            <a:off x="185568" y="130907"/>
            <a:ext cx="443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 we know?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5439" y="2401127"/>
            <a:ext cx="4305508" cy="2820309"/>
            <a:chOff x="908704" y="4306257"/>
            <a:chExt cx="4305508" cy="282030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019175" y="4838700"/>
              <a:ext cx="9525" cy="1895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009650" y="6696075"/>
              <a:ext cx="3905250" cy="476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9650" y="5338973"/>
              <a:ext cx="3638550" cy="0"/>
            </a:xfrm>
            <a:prstGeom prst="line">
              <a:avLst/>
            </a:prstGeom>
            <a:ln w="28575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38549" y="4306257"/>
              <a:ext cx="0" cy="240982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00424" y="5084043"/>
              <a:ext cx="447675" cy="4191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09650" y="5324365"/>
              <a:ext cx="2641552" cy="1113884"/>
            </a:xfrm>
            <a:custGeom>
              <a:avLst/>
              <a:gdLst>
                <a:gd name="connsiteX0" fmla="*/ 0 w 2658087"/>
                <a:gd name="connsiteY0" fmla="*/ 1095727 h 1113884"/>
                <a:gd name="connsiteX1" fmla="*/ 638175 w 2658087"/>
                <a:gd name="connsiteY1" fmla="*/ 1076677 h 1113884"/>
                <a:gd name="connsiteX2" fmla="*/ 1638300 w 2658087"/>
                <a:gd name="connsiteY2" fmla="*/ 762352 h 1113884"/>
                <a:gd name="connsiteX3" fmla="*/ 2533650 w 2658087"/>
                <a:gd name="connsiteY3" fmla="*/ 124177 h 1113884"/>
                <a:gd name="connsiteX4" fmla="*/ 2628900 w 2658087"/>
                <a:gd name="connsiteY4" fmla="*/ 352 h 11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087" h="1113884">
                  <a:moveTo>
                    <a:pt x="0" y="1095727"/>
                  </a:moveTo>
                  <a:cubicBezTo>
                    <a:pt x="182562" y="1113983"/>
                    <a:pt x="365125" y="1132239"/>
                    <a:pt x="638175" y="1076677"/>
                  </a:cubicBezTo>
                  <a:cubicBezTo>
                    <a:pt x="911225" y="1021115"/>
                    <a:pt x="1322388" y="921102"/>
                    <a:pt x="1638300" y="762352"/>
                  </a:cubicBezTo>
                  <a:cubicBezTo>
                    <a:pt x="1954212" y="603602"/>
                    <a:pt x="2368550" y="251177"/>
                    <a:pt x="2533650" y="124177"/>
                  </a:cubicBezTo>
                  <a:cubicBezTo>
                    <a:pt x="2698750" y="-2823"/>
                    <a:pt x="2663825" y="-1236"/>
                    <a:pt x="2628900" y="35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38549" y="4724400"/>
              <a:ext cx="561975" cy="628650"/>
            </a:xfrm>
            <a:custGeom>
              <a:avLst/>
              <a:gdLst>
                <a:gd name="connsiteX0" fmla="*/ 0 w 561975"/>
                <a:gd name="connsiteY0" fmla="*/ 628650 h 628650"/>
                <a:gd name="connsiteX1" fmla="*/ 257175 w 561975"/>
                <a:gd name="connsiteY1" fmla="*/ 381000 h 628650"/>
                <a:gd name="connsiteX2" fmla="*/ 561975 w 561975"/>
                <a:gd name="connsiteY2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5" h="628650">
                  <a:moveTo>
                    <a:pt x="0" y="628650"/>
                  </a:moveTo>
                  <a:cubicBezTo>
                    <a:pt x="81756" y="557212"/>
                    <a:pt x="163513" y="485775"/>
                    <a:pt x="257175" y="381000"/>
                  </a:cubicBezTo>
                  <a:cubicBezTo>
                    <a:pt x="350838" y="276225"/>
                    <a:pt x="456406" y="138112"/>
                    <a:pt x="561975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019300" y="5353050"/>
              <a:ext cx="0" cy="90487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56020" y="4439290"/>
                  <a:ext cx="2800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020" y="4439290"/>
                  <a:ext cx="28001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1739" r="-217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648201" y="5153552"/>
                  <a:ext cx="34930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1" y="5153552"/>
                  <a:ext cx="349305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4035" r="-350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08704" y="4411376"/>
                  <a:ext cx="2089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704" y="4411376"/>
                  <a:ext cx="208903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29412" r="-20588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609595" y="5692946"/>
                  <a:ext cx="3467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595" y="5692946"/>
                  <a:ext cx="34676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4035" r="-1578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962275" y="6136071"/>
                  <a:ext cx="179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275" y="6136071"/>
                  <a:ext cx="17921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4483" r="-2758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56735" y="6093837"/>
                  <a:ext cx="226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735" y="6093837"/>
                  <a:ext cx="22685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7027" r="-2162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09822" y="6849567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822" y="6849567"/>
                  <a:ext cx="30752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0000" r="-2000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86265" y="6595675"/>
                  <a:ext cx="2279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265" y="6595675"/>
                  <a:ext cx="227947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AAC6B0-68A7-480C-A7B3-0E6B6E14F2BE}"/>
                  </a:ext>
                </a:extLst>
              </p:cNvPr>
              <p:cNvSpPr txBox="1"/>
              <p:nvPr/>
            </p:nvSpPr>
            <p:spPr>
              <a:xfrm>
                <a:off x="6793684" y="3188987"/>
                <a:ext cx="2684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EAAC6B0-68A7-480C-A7B3-0E6B6E14F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4" y="3188987"/>
                <a:ext cx="2684004" cy="276999"/>
              </a:xfrm>
              <a:prstGeom prst="rect">
                <a:avLst/>
              </a:prstGeom>
              <a:blipFill>
                <a:blip r:embed="rId22"/>
                <a:stretch>
                  <a:fillRect l="-158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97BDE-BF44-4B0E-BF5E-2AA1A09643BD}"/>
                  </a:ext>
                </a:extLst>
              </p:cNvPr>
              <p:cNvSpPr txBox="1"/>
              <p:nvPr/>
            </p:nvSpPr>
            <p:spPr>
              <a:xfrm>
                <a:off x="7502088" y="3509977"/>
                <a:ext cx="280878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97BDE-BF44-4B0E-BF5E-2AA1A096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88" y="3509977"/>
                <a:ext cx="2808782" cy="5204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9923FC-4737-40D7-AE4E-395CE1D1FA89}"/>
                  </a:ext>
                </a:extLst>
              </p:cNvPr>
              <p:cNvSpPr txBox="1"/>
              <p:nvPr/>
            </p:nvSpPr>
            <p:spPr>
              <a:xfrm>
                <a:off x="7587290" y="3980447"/>
                <a:ext cx="163012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9923FC-4737-40D7-AE4E-395CE1D1F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90" y="3980447"/>
                <a:ext cx="1630125" cy="52046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83B86E2-DF5B-4B32-982C-6897B8085975}"/>
              </a:ext>
            </a:extLst>
          </p:cNvPr>
          <p:cNvSpPr txBox="1"/>
          <p:nvPr/>
        </p:nvSpPr>
        <p:spPr>
          <a:xfrm>
            <a:off x="1059231" y="5613151"/>
            <a:ext cx="68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“Condensation energy” (stabilization energy) </a:t>
            </a:r>
          </a:p>
        </p:txBody>
      </p:sp>
      <p:sp>
        <p:nvSpPr>
          <p:cNvPr id="49" name="Star: 5 Points 18">
            <a:extLst>
              <a:ext uri="{FF2B5EF4-FFF2-40B4-BE49-F238E27FC236}">
                <a16:creationId xmlns:a16="http://schemas.microsoft.com/office/drawing/2014/main" id="{C4A567CB-AA64-4D8E-AFD6-13A72D353225}"/>
              </a:ext>
            </a:extLst>
          </p:cNvPr>
          <p:cNvSpPr/>
          <p:nvPr/>
        </p:nvSpPr>
        <p:spPr>
          <a:xfrm>
            <a:off x="729544" y="5715071"/>
            <a:ext cx="158799" cy="14172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7CCB80-927B-4672-AAEB-663EBE78ADE9}"/>
                  </a:ext>
                </a:extLst>
              </p:cNvPr>
              <p:cNvSpPr txBox="1"/>
              <p:nvPr/>
            </p:nvSpPr>
            <p:spPr>
              <a:xfrm>
                <a:off x="5679126" y="5487136"/>
                <a:ext cx="1634102" cy="797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7CCB80-927B-4672-AAEB-663EBE78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126" y="5487136"/>
                <a:ext cx="1634102" cy="79746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E0B7DCC-A67E-47DE-9486-CAFFC8DB0EB2}"/>
              </a:ext>
            </a:extLst>
          </p:cNvPr>
          <p:cNvCxnSpPr>
            <a:cxnSpLocks/>
          </p:cNvCxnSpPr>
          <p:nvPr/>
        </p:nvCxnSpPr>
        <p:spPr>
          <a:xfrm flipH="1">
            <a:off x="7105488" y="5055512"/>
            <a:ext cx="702099" cy="47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3BD4198-A662-433F-ADA0-AB3E0E919EBD}"/>
              </a:ext>
            </a:extLst>
          </p:cNvPr>
          <p:cNvSpPr txBox="1"/>
          <p:nvPr/>
        </p:nvSpPr>
        <p:spPr>
          <a:xfrm>
            <a:off x="7743464" y="4896094"/>
            <a:ext cx="167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Depends on 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02947" y="942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  <a:endParaRPr lang="en-US" b="0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206772" y="2283979"/>
                <a:ext cx="127406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772" y="2283979"/>
                <a:ext cx="1274067" cy="6109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974218" y="1569041"/>
                <a:ext cx="4099520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218" y="1569041"/>
                <a:ext cx="4099520" cy="71526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9477688" y="2415447"/>
            <a:ext cx="200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perfect diamagnetism</a:t>
            </a:r>
            <a:endParaRPr lang="en-US" sz="1600" i="1" dirty="0"/>
          </a:p>
        </p:txBody>
      </p:sp>
      <p:sp>
        <p:nvSpPr>
          <p:cNvPr id="72" name="Rectangle 71"/>
          <p:cNvSpPr/>
          <p:nvPr/>
        </p:nvSpPr>
        <p:spPr>
          <a:xfrm>
            <a:off x="1265435" y="6195671"/>
            <a:ext cx="994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 is a lower energy phase that is weakened by </a:t>
            </a:r>
            <a:r>
              <a:rPr lang="en-US" dirty="0"/>
              <a:t>applying magnetic </a:t>
            </a:r>
            <a:r>
              <a:rPr lang="en-US" dirty="0" smtClean="0"/>
              <a:t>field --- costs energy to expel the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9571660" y="5487136"/>
                <a:ext cx="2356735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in MKS units</a:t>
                </a:r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660" y="5487136"/>
                <a:ext cx="2356735" cy="483466"/>
              </a:xfrm>
              <a:prstGeom prst="rect">
                <a:avLst/>
              </a:prstGeom>
              <a:blipFill>
                <a:blip r:embed="rId29"/>
                <a:stretch>
                  <a:fillRect l="-2067" r="-1809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42020" y="2449938"/>
                <a:ext cx="1539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20" y="2449938"/>
                <a:ext cx="153984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5884984" y="2131668"/>
            <a:ext cx="295422" cy="3446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890450" y="2117155"/>
            <a:ext cx="316322" cy="3414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5" grpId="0"/>
      <p:bldP spid="46" grpId="0"/>
      <p:bldP spid="47" grpId="0"/>
      <p:bldP spid="48" grpId="0"/>
      <p:bldP spid="49" grpId="0" animBg="1"/>
      <p:bldP spid="50" grpId="0"/>
      <p:bldP spid="52" grpId="0"/>
      <p:bldP spid="55" grpId="0"/>
      <p:bldP spid="64" grpId="0"/>
      <p:bldP spid="71" grpId="0"/>
      <p:bldP spid="72" grpId="0"/>
      <p:bldP spid="7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A9CF11-998D-42D1-BE80-BAD3893709C4}"/>
              </a:ext>
            </a:extLst>
          </p:cNvPr>
          <p:cNvSpPr txBox="1"/>
          <p:nvPr/>
        </p:nvSpPr>
        <p:spPr>
          <a:xfrm>
            <a:off x="4980185" y="1668038"/>
            <a:ext cx="242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of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ECDA4-6873-4795-955E-04EC6E6E0BD2}"/>
              </a:ext>
            </a:extLst>
          </p:cNvPr>
          <p:cNvSpPr txBox="1"/>
          <p:nvPr/>
        </p:nvSpPr>
        <p:spPr>
          <a:xfrm>
            <a:off x="741377" y="217768"/>
            <a:ext cx="198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Entropy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94623" y="4125458"/>
            <a:ext cx="6014328" cy="1586771"/>
            <a:chOff x="786194" y="6443486"/>
            <a:chExt cx="6014328" cy="1586771"/>
          </a:xfrm>
        </p:grpSpPr>
        <p:grpSp>
          <p:nvGrpSpPr>
            <p:cNvPr id="19" name="Group 18"/>
            <p:cNvGrpSpPr/>
            <p:nvPr/>
          </p:nvGrpSpPr>
          <p:grpSpPr>
            <a:xfrm>
              <a:off x="786194" y="6467870"/>
              <a:ext cx="2566119" cy="1231392"/>
              <a:chOff x="3542073" y="5291328"/>
              <a:chExt cx="2566119" cy="1231392"/>
            </a:xfrm>
          </p:grpSpPr>
          <p:sp>
            <p:nvSpPr>
              <p:cNvPr id="26" name="Arc 20"/>
              <p:cNvSpPr/>
              <p:nvPr/>
            </p:nvSpPr>
            <p:spPr>
              <a:xfrm>
                <a:off x="4127787" y="5553235"/>
                <a:ext cx="1475535" cy="969485"/>
              </a:xfrm>
              <a:custGeom>
                <a:avLst/>
                <a:gdLst>
                  <a:gd name="connsiteX0" fmla="*/ 1072316 w 2377927"/>
                  <a:gd name="connsiteY0" fmla="*/ 4677 h 1938968"/>
                  <a:gd name="connsiteX1" fmla="*/ 1871922 w 2377927"/>
                  <a:gd name="connsiteY1" fmla="*/ 175899 h 1938968"/>
                  <a:gd name="connsiteX2" fmla="*/ 2377163 w 2377927"/>
                  <a:gd name="connsiteY2" fmla="*/ 934723 h 1938968"/>
                  <a:gd name="connsiteX3" fmla="*/ 1188964 w 2377927"/>
                  <a:gd name="connsiteY3" fmla="*/ 969484 h 1938968"/>
                  <a:gd name="connsiteX4" fmla="*/ 1072316 w 2377927"/>
                  <a:gd name="connsiteY4" fmla="*/ 4677 h 1938968"/>
                  <a:gd name="connsiteX0" fmla="*/ 1072316 w 2377927"/>
                  <a:gd name="connsiteY0" fmla="*/ 4677 h 1938968"/>
                  <a:gd name="connsiteX1" fmla="*/ 1871922 w 2377927"/>
                  <a:gd name="connsiteY1" fmla="*/ 175899 h 1938968"/>
                  <a:gd name="connsiteX2" fmla="*/ 2377163 w 2377927"/>
                  <a:gd name="connsiteY2" fmla="*/ 934723 h 1938968"/>
                  <a:gd name="connsiteX0" fmla="*/ 0 w 1475535"/>
                  <a:gd name="connsiteY0" fmla="*/ 4678 h 969485"/>
                  <a:gd name="connsiteX1" fmla="*/ 799606 w 1475535"/>
                  <a:gd name="connsiteY1" fmla="*/ 175900 h 969485"/>
                  <a:gd name="connsiteX2" fmla="*/ 1304847 w 1475535"/>
                  <a:gd name="connsiteY2" fmla="*/ 934724 h 969485"/>
                  <a:gd name="connsiteX3" fmla="*/ 116648 w 1475535"/>
                  <a:gd name="connsiteY3" fmla="*/ 969485 h 969485"/>
                  <a:gd name="connsiteX4" fmla="*/ 0 w 1475535"/>
                  <a:gd name="connsiteY4" fmla="*/ 4678 h 969485"/>
                  <a:gd name="connsiteX0" fmla="*/ 0 w 1475535"/>
                  <a:gd name="connsiteY0" fmla="*/ 4678 h 969485"/>
                  <a:gd name="connsiteX1" fmla="*/ 799606 w 1475535"/>
                  <a:gd name="connsiteY1" fmla="*/ 175900 h 969485"/>
                  <a:gd name="connsiteX2" fmla="*/ 1475535 w 1475535"/>
                  <a:gd name="connsiteY2" fmla="*/ 922532 h 96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535" h="969485" stroke="0" extrusionOk="0">
                    <a:moveTo>
                      <a:pt x="0" y="4678"/>
                    </a:moveTo>
                    <a:cubicBezTo>
                      <a:pt x="283073" y="-18077"/>
                      <a:pt x="566770" y="42672"/>
                      <a:pt x="799606" y="175900"/>
                    </a:cubicBezTo>
                    <a:cubicBezTo>
                      <a:pt x="1104486" y="350351"/>
                      <a:pt x="1291492" y="631217"/>
                      <a:pt x="1304847" y="934724"/>
                    </a:cubicBezTo>
                    <a:lnTo>
                      <a:pt x="116648" y="969485"/>
                    </a:lnTo>
                    <a:lnTo>
                      <a:pt x="0" y="4678"/>
                    </a:lnTo>
                    <a:close/>
                  </a:path>
                  <a:path w="1475535" h="969485" fill="none">
                    <a:moveTo>
                      <a:pt x="0" y="4678"/>
                    </a:moveTo>
                    <a:cubicBezTo>
                      <a:pt x="283073" y="-18077"/>
                      <a:pt x="566770" y="42672"/>
                      <a:pt x="799606" y="175900"/>
                    </a:cubicBezTo>
                    <a:cubicBezTo>
                      <a:pt x="1104486" y="350351"/>
                      <a:pt x="1462180" y="619025"/>
                      <a:pt x="1475535" y="922532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084320" y="5291328"/>
                <a:ext cx="0" cy="123139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072128" y="6498336"/>
                <a:ext cx="2036064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542073" y="5768524"/>
                    <a:ext cx="3075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2073" y="5768524"/>
                    <a:ext cx="307520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0000" r="-2000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82295" y="7753258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295" y="7753258"/>
                  <a:ext cx="19582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125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V="1">
              <a:off x="4764458" y="6443486"/>
              <a:ext cx="0" cy="12313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764458" y="7650494"/>
              <a:ext cx="20360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764458" y="6693408"/>
              <a:ext cx="1611958" cy="981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592111" y="7728089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111" y="7728089"/>
                  <a:ext cx="195823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8125" r="-2812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927094" y="6820223"/>
                  <a:ext cx="647357" cy="5266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094" y="6820223"/>
                  <a:ext cx="647357" cy="52668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834516" y="903609"/>
                <a:ext cx="6302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16" y="903609"/>
                <a:ext cx="630237" cy="369332"/>
              </a:xfrm>
              <a:prstGeom prst="rect">
                <a:avLst/>
              </a:prstGeom>
              <a:blipFill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632343" y="92984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const</a:t>
            </a:r>
            <a:r>
              <a:rPr lang="en-US" dirty="0" smtClean="0">
                <a:latin typeface="+mj-lt"/>
              </a:rPr>
              <a:t>a</a:t>
            </a:r>
            <a:r>
              <a:rPr lang="en-US" dirty="0" smtClean="0"/>
              <a:t>nt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682898"/>
              </p:ext>
            </p:extLst>
          </p:nvPr>
        </p:nvGraphicFramePr>
        <p:xfrm>
          <a:off x="1122054" y="1534414"/>
          <a:ext cx="3407580" cy="63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22" imgW="2311200" imgH="431640" progId="Equation.DSMT4">
                  <p:embed/>
                </p:oleObj>
              </mc:Choice>
              <mc:Fallback>
                <p:oleObj name="Equation" r:id="rId22" imgW="231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2054" y="1534414"/>
                        <a:ext cx="3407580" cy="636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7784"/>
              </p:ext>
            </p:extLst>
          </p:nvPr>
        </p:nvGraphicFramePr>
        <p:xfrm>
          <a:off x="1194623" y="876405"/>
          <a:ext cx="855882" cy="55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24" imgW="609480" imgH="393480" progId="Equation.DSMT4">
                  <p:embed/>
                </p:oleObj>
              </mc:Choice>
              <mc:Fallback>
                <p:oleObj name="Equation" r:id="rId24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94623" y="876405"/>
                        <a:ext cx="855882" cy="552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18460"/>
              </p:ext>
            </p:extLst>
          </p:nvPr>
        </p:nvGraphicFramePr>
        <p:xfrm>
          <a:off x="1194623" y="3014994"/>
          <a:ext cx="2323123" cy="78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26" imgW="1650960" imgH="558720" progId="Equation.DSMT4">
                  <p:embed/>
                </p:oleObj>
              </mc:Choice>
              <mc:Fallback>
                <p:oleObj name="Equation" r:id="rId26" imgW="16509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4623" y="3014994"/>
                        <a:ext cx="2323123" cy="78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11628"/>
              </p:ext>
            </p:extLst>
          </p:nvPr>
        </p:nvGraphicFramePr>
        <p:xfrm>
          <a:off x="4982880" y="3055100"/>
          <a:ext cx="2116927" cy="64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28" imgW="1574640" imgH="482400" progId="Equation.DSMT4">
                  <p:embed/>
                </p:oleObj>
              </mc:Choice>
              <mc:Fallback>
                <p:oleObj name="Equation" r:id="rId28" imgW="1574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982880" y="3055100"/>
                        <a:ext cx="2116927" cy="64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8059859" y="3985480"/>
            <a:ext cx="3052101" cy="2298154"/>
            <a:chOff x="373080" y="8253984"/>
            <a:chExt cx="3052101" cy="229815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996178" y="8253984"/>
              <a:ext cx="0" cy="13289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96178" y="9582926"/>
              <a:ext cx="242900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16200000">
              <a:off x="1186486" y="8767255"/>
              <a:ext cx="1620084" cy="1949682"/>
            </a:xfrm>
            <a:prstGeom prst="arc">
              <a:avLst>
                <a:gd name="adj1" fmla="val 16795885"/>
                <a:gd name="adj2" fmla="val 4793566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73080" y="8824504"/>
                  <a:ext cx="25001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80" y="8824504"/>
                  <a:ext cx="250018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31707" r="-3902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824590" y="9591681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590" y="9591681"/>
                  <a:ext cx="259045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20930" r="-232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08845" y="9622564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845" y="9622564"/>
                  <a:ext cx="195823" cy="276999"/>
                </a:xfrm>
                <a:prstGeom prst="rect">
                  <a:avLst/>
                </a:prstGeom>
                <a:blipFill>
                  <a:blip r:embed="rId32"/>
                  <a:stretch>
                    <a:fillRect l="-3125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303269"/>
              </p:ext>
            </p:extLst>
          </p:nvPr>
        </p:nvGraphicFramePr>
        <p:xfrm>
          <a:off x="8470435" y="3014994"/>
          <a:ext cx="2425744" cy="72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33" imgW="1879560" imgH="558720" progId="Equation.DSMT4">
                  <p:embed/>
                </p:oleObj>
              </mc:Choice>
              <mc:Fallback>
                <p:oleObj name="Equation" r:id="rId33" imgW="1879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470435" y="3014994"/>
                        <a:ext cx="2425744" cy="72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59524" y="5332466"/>
                <a:ext cx="443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24" y="5332466"/>
                <a:ext cx="443711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2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/>
              <p:nvPr/>
            </p:nvSpPr>
            <p:spPr>
              <a:xfrm>
                <a:off x="872735" y="425776"/>
                <a:ext cx="3736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Normal state: 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5" y="425776"/>
                <a:ext cx="3736472" cy="276999"/>
              </a:xfrm>
              <a:prstGeom prst="rect">
                <a:avLst/>
              </a:prstGeom>
              <a:blipFill>
                <a:blip r:embed="rId3"/>
                <a:stretch>
                  <a:fillRect l="-3752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C8452-4A3E-445F-A524-E9523031A353}"/>
                  </a:ext>
                </a:extLst>
              </p:cNvPr>
              <p:cNvSpPr txBox="1"/>
              <p:nvPr/>
            </p:nvSpPr>
            <p:spPr>
              <a:xfrm>
                <a:off x="5277124" y="392129"/>
                <a:ext cx="1609869" cy="3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C8452-4A3E-445F-A524-E9523031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124" y="392129"/>
                <a:ext cx="1609869" cy="324704"/>
              </a:xfrm>
              <a:prstGeom prst="rect">
                <a:avLst/>
              </a:prstGeom>
              <a:blipFill>
                <a:blip r:embed="rId4"/>
                <a:stretch>
                  <a:fillRect l="-4167" r="-151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3A72E-6EA5-4DCC-B126-97FB7661089C}"/>
                  </a:ext>
                </a:extLst>
              </p:cNvPr>
              <p:cNvSpPr txBox="1"/>
              <p:nvPr/>
            </p:nvSpPr>
            <p:spPr>
              <a:xfrm>
                <a:off x="833595" y="4539305"/>
                <a:ext cx="7276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Comments:  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 </m:t>
                    </m:r>
                  </m:oMath>
                </a14:m>
                <a:r>
                  <a:rPr lang="en-US" dirty="0" smtClean="0"/>
                  <a:t>(for both states) as required by the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law   </a:t>
                </a:r>
                <a:r>
                  <a:rPr lang="en-US" dirty="0" smtClean="0">
                    <a:sym typeface="Symbol" panose="05050102010706020507" pitchFamily="18" charset="2"/>
                  </a:rPr>
                  <a:t>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3A72E-6EA5-4DCC-B126-97FB76610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95" y="4539305"/>
                <a:ext cx="7276928" cy="276999"/>
              </a:xfrm>
              <a:prstGeom prst="rect">
                <a:avLst/>
              </a:prstGeom>
              <a:blipFill>
                <a:blip r:embed="rId5"/>
                <a:stretch>
                  <a:fillRect l="-2012" t="-33333" r="-100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31DB4B-1FFE-45F9-A71F-27F34C52FD5A}"/>
                  </a:ext>
                </a:extLst>
              </p:cNvPr>
              <p:cNvSpPr txBox="1"/>
              <p:nvPr/>
            </p:nvSpPr>
            <p:spPr>
              <a:xfrm>
                <a:off x="3048062" y="5150294"/>
                <a:ext cx="4229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an ordered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𝐵𝐶𝑆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31DB4B-1FFE-45F9-A71F-27F34C52F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62" y="5150294"/>
                <a:ext cx="4229876" cy="276999"/>
              </a:xfrm>
              <a:prstGeom prst="rect">
                <a:avLst/>
              </a:prstGeom>
              <a:blipFill>
                <a:blip r:embed="rId6"/>
                <a:stretch>
                  <a:fillRect l="-1873" t="-28889" r="-17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4C3A2-B00D-4B4E-8868-3C103A95330F}"/>
                  </a:ext>
                </a:extLst>
              </p:cNvPr>
              <p:cNvSpPr/>
              <p:nvPr/>
            </p:nvSpPr>
            <p:spPr>
              <a:xfrm>
                <a:off x="2962471" y="5684455"/>
                <a:ext cx="7721321" cy="517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Slope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 discontinuous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4C3A2-B00D-4B4E-8868-3C103A953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71" y="5684455"/>
                <a:ext cx="7721321" cy="517578"/>
              </a:xfrm>
              <a:prstGeom prst="rect">
                <a:avLst/>
              </a:prstGeom>
              <a:blipFill>
                <a:blip r:embed="rId7"/>
                <a:stretch>
                  <a:fillRect l="-710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64342" y="1801402"/>
            <a:ext cx="4425695" cy="2237279"/>
            <a:chOff x="536449" y="1304544"/>
            <a:chExt cx="4425695" cy="223727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70432" y="1304544"/>
              <a:ext cx="0" cy="18288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158240" y="3145536"/>
              <a:ext cx="380390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67766" y="1499616"/>
              <a:ext cx="2938272" cy="16337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2" idx="3"/>
            </p:cNvCxnSpPr>
            <p:nvPr/>
          </p:nvCxnSpPr>
          <p:spPr>
            <a:xfrm>
              <a:off x="3482720" y="1830323"/>
              <a:ext cx="6858" cy="12786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194815" y="1830323"/>
              <a:ext cx="2287905" cy="1295019"/>
            </a:xfrm>
            <a:custGeom>
              <a:avLst/>
              <a:gdLst>
                <a:gd name="connsiteX0" fmla="*/ 0 w 2316480"/>
                <a:gd name="connsiteY0" fmla="*/ 1304544 h 1310906"/>
                <a:gd name="connsiteX1" fmla="*/ 633984 w 2316480"/>
                <a:gd name="connsiteY1" fmla="*/ 1231392 h 1310906"/>
                <a:gd name="connsiteX2" fmla="*/ 1658112 w 2316480"/>
                <a:gd name="connsiteY2" fmla="*/ 743712 h 1310906"/>
                <a:gd name="connsiteX3" fmla="*/ 2316480 w 2316480"/>
                <a:gd name="connsiteY3" fmla="*/ 0 h 1310906"/>
                <a:gd name="connsiteX0" fmla="*/ 0 w 2297430"/>
                <a:gd name="connsiteY0" fmla="*/ 1266444 h 1272806"/>
                <a:gd name="connsiteX1" fmla="*/ 633984 w 2297430"/>
                <a:gd name="connsiteY1" fmla="*/ 1193292 h 1272806"/>
                <a:gd name="connsiteX2" fmla="*/ 1658112 w 2297430"/>
                <a:gd name="connsiteY2" fmla="*/ 705612 h 1272806"/>
                <a:gd name="connsiteX3" fmla="*/ 2297430 w 2297430"/>
                <a:gd name="connsiteY3" fmla="*/ 0 h 1272806"/>
                <a:gd name="connsiteX0" fmla="*/ 0 w 2287905"/>
                <a:gd name="connsiteY0" fmla="*/ 1295019 h 1297839"/>
                <a:gd name="connsiteX1" fmla="*/ 624459 w 2287905"/>
                <a:gd name="connsiteY1" fmla="*/ 1193292 h 1297839"/>
                <a:gd name="connsiteX2" fmla="*/ 1648587 w 2287905"/>
                <a:gd name="connsiteY2" fmla="*/ 705612 h 1297839"/>
                <a:gd name="connsiteX3" fmla="*/ 2287905 w 2287905"/>
                <a:gd name="connsiteY3" fmla="*/ 0 h 1297839"/>
                <a:gd name="connsiteX0" fmla="*/ 0 w 2287905"/>
                <a:gd name="connsiteY0" fmla="*/ 1295019 h 1296134"/>
                <a:gd name="connsiteX1" fmla="*/ 624459 w 2287905"/>
                <a:gd name="connsiteY1" fmla="*/ 1193292 h 1296134"/>
                <a:gd name="connsiteX2" fmla="*/ 1648587 w 2287905"/>
                <a:gd name="connsiteY2" fmla="*/ 705612 h 1296134"/>
                <a:gd name="connsiteX3" fmla="*/ 2287905 w 2287905"/>
                <a:gd name="connsiteY3" fmla="*/ 0 h 1296134"/>
                <a:gd name="connsiteX0" fmla="*/ 0 w 2287905"/>
                <a:gd name="connsiteY0" fmla="*/ 1295019 h 1296520"/>
                <a:gd name="connsiteX1" fmla="*/ 624459 w 2287905"/>
                <a:gd name="connsiteY1" fmla="*/ 1193292 h 1296520"/>
                <a:gd name="connsiteX2" fmla="*/ 1648587 w 2287905"/>
                <a:gd name="connsiteY2" fmla="*/ 705612 h 1296520"/>
                <a:gd name="connsiteX3" fmla="*/ 2287905 w 2287905"/>
                <a:gd name="connsiteY3" fmla="*/ 0 h 1296520"/>
                <a:gd name="connsiteX0" fmla="*/ 0 w 2287905"/>
                <a:gd name="connsiteY0" fmla="*/ 1295019 h 1295019"/>
                <a:gd name="connsiteX1" fmla="*/ 624459 w 2287905"/>
                <a:gd name="connsiteY1" fmla="*/ 1193292 h 1295019"/>
                <a:gd name="connsiteX2" fmla="*/ 1648587 w 2287905"/>
                <a:gd name="connsiteY2" fmla="*/ 705612 h 1295019"/>
                <a:gd name="connsiteX3" fmla="*/ 2287905 w 2287905"/>
                <a:gd name="connsiteY3" fmla="*/ 0 h 129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905" h="1295019">
                  <a:moveTo>
                    <a:pt x="0" y="1295019"/>
                  </a:moveTo>
                  <a:cubicBezTo>
                    <a:pt x="178816" y="1276604"/>
                    <a:pt x="340170" y="1262952"/>
                    <a:pt x="624459" y="1193292"/>
                  </a:cubicBezTo>
                  <a:cubicBezTo>
                    <a:pt x="908748" y="1123632"/>
                    <a:pt x="1371346" y="904494"/>
                    <a:pt x="1648587" y="705612"/>
                  </a:cubicBezTo>
                  <a:cubicBezTo>
                    <a:pt x="1925828" y="506730"/>
                    <a:pt x="2098929" y="269240"/>
                    <a:pt x="2287905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6449" y="2173184"/>
                  <a:ext cx="179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49" y="2173184"/>
                  <a:ext cx="17921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000" r="-2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45563" y="3264824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563" y="3264824"/>
                  <a:ext cx="19582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r="-2812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41576" y="2275311"/>
                  <a:ext cx="2499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576" y="2275311"/>
                  <a:ext cx="24993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4146" r="-1707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78724" y="2636388"/>
                  <a:ext cx="2499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724" y="2636388"/>
                  <a:ext cx="24993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6829" r="-731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99905" y="3171702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905" y="3171702"/>
                  <a:ext cx="25904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930" r="-232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7064062" y="333443"/>
            <a:ext cx="23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Sommerfeld</a:t>
            </a:r>
            <a:r>
              <a:rPr lang="en-US" dirty="0"/>
              <a:t> constant)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69911"/>
              </p:ext>
            </p:extLst>
          </p:nvPr>
        </p:nvGraphicFramePr>
        <p:xfrm>
          <a:off x="8263648" y="4406341"/>
          <a:ext cx="752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63648" y="4406341"/>
                        <a:ext cx="7524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/>
              <p:nvPr/>
            </p:nvSpPr>
            <p:spPr>
              <a:xfrm>
                <a:off x="872735" y="1023780"/>
                <a:ext cx="4500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Superconducting state: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130281-D0F3-4E8D-B6A8-F505140A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5" y="1023780"/>
                <a:ext cx="4500912" cy="276999"/>
              </a:xfrm>
              <a:prstGeom prst="rect">
                <a:avLst/>
              </a:prstGeom>
              <a:blipFill>
                <a:blip r:embed="rId17"/>
                <a:stretch>
                  <a:fillRect l="-3112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F84CE-64EE-4E45-A607-8878F4B8445C}"/>
              </a:ext>
            </a:extLst>
          </p:cNvPr>
          <p:cNvSpPr txBox="1"/>
          <p:nvPr/>
        </p:nvSpPr>
        <p:spPr>
          <a:xfrm>
            <a:off x="1000758" y="329707"/>
            <a:ext cx="328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Latent heat</a:t>
            </a:r>
            <a:r>
              <a:rPr lang="en-US" dirty="0"/>
              <a:t>   (at transition)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C72E7-3CB7-4E63-83A8-B6E8CDB5A689}"/>
                  </a:ext>
                </a:extLst>
              </p:cNvPr>
              <p:cNvSpPr txBox="1"/>
              <p:nvPr/>
            </p:nvSpPr>
            <p:spPr>
              <a:xfrm>
                <a:off x="795062" y="3375321"/>
                <a:ext cx="108557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zero magnetic field, no latent heat because the transition occurs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finite magnetic field for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T&lt;T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/>
                  <a:t>transition by an applied field or an increase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/>
                  <a:t> gives a finite latent heat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1C72E7-3CB7-4E63-83A8-B6E8CDB5A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2" y="3375321"/>
                <a:ext cx="10855732" cy="923330"/>
              </a:xfrm>
              <a:prstGeom prst="rect">
                <a:avLst/>
              </a:prstGeom>
              <a:blipFill>
                <a:blip r:embed="rId3"/>
                <a:stretch>
                  <a:fillRect l="-33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0C1B45-79C3-429F-BD78-D26A3EDC747A}"/>
              </a:ext>
            </a:extLst>
          </p:cNvPr>
          <p:cNvSpPr txBox="1"/>
          <p:nvPr/>
        </p:nvSpPr>
        <p:spPr>
          <a:xfrm>
            <a:off x="1637071" y="4848804"/>
            <a:ext cx="477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</a:t>
            </a:r>
            <a:r>
              <a:rPr lang="en-US" dirty="0" smtClean="0"/>
              <a:t>in finite field 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</a:t>
            </a:r>
            <a:r>
              <a:rPr lang="en-US" dirty="0" smtClean="0"/>
              <a:t>phase </a:t>
            </a:r>
            <a:r>
              <a:rPr lang="en-US" dirty="0"/>
              <a:t>transition </a:t>
            </a:r>
            <a:r>
              <a:rPr lang="en-US" dirty="0" smtClean="0"/>
              <a:t>in </a:t>
            </a:r>
            <a:r>
              <a:rPr lang="en-US" dirty="0"/>
              <a:t>zero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2CF7C-851B-4DB5-809E-074FC09760E2}"/>
                  </a:ext>
                </a:extLst>
              </p:cNvPr>
              <p:cNvSpPr txBox="1"/>
              <p:nvPr/>
            </p:nvSpPr>
            <p:spPr>
              <a:xfrm>
                <a:off x="4138178" y="4848804"/>
                <a:ext cx="3837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derivative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discontinuous)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F2CF7C-851B-4DB5-809E-074FC0976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78" y="4848804"/>
                <a:ext cx="3837174" cy="369332"/>
              </a:xfrm>
              <a:prstGeom prst="rect">
                <a:avLst/>
              </a:prstGeom>
              <a:blipFill>
                <a:blip r:embed="rId4"/>
                <a:stretch>
                  <a:fillRect l="-14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53656" y="699039"/>
            <a:ext cx="3886569" cy="2126129"/>
            <a:chOff x="4438400" y="5457826"/>
            <a:chExt cx="2687262" cy="152568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076825" y="5457826"/>
              <a:ext cx="0" cy="115252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072063" y="6605588"/>
              <a:ext cx="1762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700713" y="5605461"/>
              <a:ext cx="0" cy="57897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00712" y="6170149"/>
              <a:ext cx="655219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40"/>
            <p:cNvSpPr/>
            <p:nvPr/>
          </p:nvSpPr>
          <p:spPr>
            <a:xfrm>
              <a:off x="5064005" y="5747730"/>
              <a:ext cx="1180310" cy="904761"/>
            </a:xfrm>
            <a:custGeom>
              <a:avLst/>
              <a:gdLst>
                <a:gd name="connsiteX0" fmla="*/ 816679 w 1851163"/>
                <a:gd name="connsiteY0" fmla="*/ 6269 h 1805215"/>
                <a:gd name="connsiteX1" fmla="*/ 1509088 w 1851163"/>
                <a:gd name="connsiteY1" fmla="*/ 201955 h 1805215"/>
                <a:gd name="connsiteX2" fmla="*/ 1849351 w 1851163"/>
                <a:gd name="connsiteY2" fmla="*/ 846151 h 1805215"/>
                <a:gd name="connsiteX3" fmla="*/ 925582 w 1851163"/>
                <a:gd name="connsiteY3" fmla="*/ 902608 h 1805215"/>
                <a:gd name="connsiteX4" fmla="*/ 816679 w 1851163"/>
                <a:gd name="connsiteY4" fmla="*/ 6269 h 1805215"/>
                <a:gd name="connsiteX0" fmla="*/ 816679 w 1851163"/>
                <a:gd name="connsiteY0" fmla="*/ 6269 h 1805215"/>
                <a:gd name="connsiteX1" fmla="*/ 1509088 w 1851163"/>
                <a:gd name="connsiteY1" fmla="*/ 201955 h 1805215"/>
                <a:gd name="connsiteX2" fmla="*/ 1849351 w 1851163"/>
                <a:gd name="connsiteY2" fmla="*/ 846151 h 1805215"/>
                <a:gd name="connsiteX0" fmla="*/ 0 w 1175547"/>
                <a:gd name="connsiteY0" fmla="*/ 6273 h 902612"/>
                <a:gd name="connsiteX1" fmla="*/ 692409 w 1175547"/>
                <a:gd name="connsiteY1" fmla="*/ 201959 h 902612"/>
                <a:gd name="connsiteX2" fmla="*/ 1032672 w 1175547"/>
                <a:gd name="connsiteY2" fmla="*/ 846155 h 902612"/>
                <a:gd name="connsiteX3" fmla="*/ 108903 w 1175547"/>
                <a:gd name="connsiteY3" fmla="*/ 902612 h 902612"/>
                <a:gd name="connsiteX4" fmla="*/ 0 w 1175547"/>
                <a:gd name="connsiteY4" fmla="*/ 6273 h 902612"/>
                <a:gd name="connsiteX0" fmla="*/ 0 w 1175547"/>
                <a:gd name="connsiteY0" fmla="*/ 6273 h 902612"/>
                <a:gd name="connsiteX1" fmla="*/ 692409 w 1175547"/>
                <a:gd name="connsiteY1" fmla="*/ 201959 h 902612"/>
                <a:gd name="connsiteX2" fmla="*/ 1175547 w 1175547"/>
                <a:gd name="connsiteY2" fmla="*/ 831867 h 902612"/>
                <a:gd name="connsiteX0" fmla="*/ 0 w 1175547"/>
                <a:gd name="connsiteY0" fmla="*/ 8422 h 904761"/>
                <a:gd name="connsiteX1" fmla="*/ 692409 w 1175547"/>
                <a:gd name="connsiteY1" fmla="*/ 204108 h 904761"/>
                <a:gd name="connsiteX2" fmla="*/ 1032672 w 1175547"/>
                <a:gd name="connsiteY2" fmla="*/ 848304 h 904761"/>
                <a:gd name="connsiteX3" fmla="*/ 108903 w 1175547"/>
                <a:gd name="connsiteY3" fmla="*/ 904761 h 904761"/>
                <a:gd name="connsiteX4" fmla="*/ 0 w 1175547"/>
                <a:gd name="connsiteY4" fmla="*/ 8422 h 904761"/>
                <a:gd name="connsiteX0" fmla="*/ 0 w 1175547"/>
                <a:gd name="connsiteY0" fmla="*/ 8422 h 904761"/>
                <a:gd name="connsiteX1" fmla="*/ 744797 w 1175547"/>
                <a:gd name="connsiteY1" fmla="*/ 175533 h 904761"/>
                <a:gd name="connsiteX2" fmla="*/ 1175547 w 1175547"/>
                <a:gd name="connsiteY2" fmla="*/ 834016 h 904761"/>
                <a:gd name="connsiteX0" fmla="*/ 0 w 1180310"/>
                <a:gd name="connsiteY0" fmla="*/ 8422 h 904761"/>
                <a:gd name="connsiteX1" fmla="*/ 692409 w 1180310"/>
                <a:gd name="connsiteY1" fmla="*/ 204108 h 904761"/>
                <a:gd name="connsiteX2" fmla="*/ 1032672 w 1180310"/>
                <a:gd name="connsiteY2" fmla="*/ 848304 h 904761"/>
                <a:gd name="connsiteX3" fmla="*/ 108903 w 1180310"/>
                <a:gd name="connsiteY3" fmla="*/ 904761 h 904761"/>
                <a:gd name="connsiteX4" fmla="*/ 0 w 1180310"/>
                <a:gd name="connsiteY4" fmla="*/ 8422 h 904761"/>
                <a:gd name="connsiteX0" fmla="*/ 0 w 1180310"/>
                <a:gd name="connsiteY0" fmla="*/ 8422 h 904761"/>
                <a:gd name="connsiteX1" fmla="*/ 744797 w 1180310"/>
                <a:gd name="connsiteY1" fmla="*/ 175533 h 904761"/>
                <a:gd name="connsiteX2" fmla="*/ 1180310 w 1180310"/>
                <a:gd name="connsiteY2" fmla="*/ 857829 h 90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310" h="904761" stroke="0" extrusionOk="0">
                  <a:moveTo>
                    <a:pt x="0" y="8422"/>
                  </a:moveTo>
                  <a:cubicBezTo>
                    <a:pt x="248437" y="-20283"/>
                    <a:pt x="498210" y="50307"/>
                    <a:pt x="692409" y="204108"/>
                  </a:cubicBezTo>
                  <a:cubicBezTo>
                    <a:pt x="893121" y="363067"/>
                    <a:pt x="1016499" y="596651"/>
                    <a:pt x="1032672" y="848304"/>
                  </a:cubicBezTo>
                  <a:lnTo>
                    <a:pt x="108903" y="904761"/>
                  </a:lnTo>
                  <a:lnTo>
                    <a:pt x="0" y="8422"/>
                  </a:lnTo>
                  <a:close/>
                </a:path>
                <a:path w="1180310" h="904761" fill="none">
                  <a:moveTo>
                    <a:pt x="0" y="8422"/>
                  </a:moveTo>
                  <a:cubicBezTo>
                    <a:pt x="248437" y="-20283"/>
                    <a:pt x="550598" y="21732"/>
                    <a:pt x="744797" y="175533"/>
                  </a:cubicBezTo>
                  <a:cubicBezTo>
                    <a:pt x="945509" y="334492"/>
                    <a:pt x="1164137" y="606176"/>
                    <a:pt x="1180310" y="857829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086072" y="6584570"/>
              <a:ext cx="395287" cy="0"/>
            </a:xfrm>
            <a:prstGeom prst="straightConnector1">
              <a:avLst/>
            </a:prstGeom>
            <a:ln w="412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81089" y="5642154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089" y="5642154"/>
                  <a:ext cx="30752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7647" r="-196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58933" y="6629040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933" y="6629040"/>
                  <a:ext cx="259045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20930" r="-2326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438400" y="6031649"/>
                  <a:ext cx="2279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400" y="6031649"/>
                  <a:ext cx="227947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4324" r="-2432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92357" y="6706512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357" y="6706512"/>
                  <a:ext cx="19582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7273" r="-2424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5874081" y="5701861"/>
              <a:ext cx="1011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Order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1666" y="6293658"/>
              <a:ext cx="733996" cy="26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Order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36932"/>
              </p:ext>
            </p:extLst>
          </p:nvPr>
        </p:nvGraphicFramePr>
        <p:xfrm>
          <a:off x="1380708" y="1081221"/>
          <a:ext cx="2410707" cy="65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9" imgW="1587240" imgH="431640" progId="Equation.DSMT4">
                  <p:embed/>
                </p:oleObj>
              </mc:Choice>
              <mc:Fallback>
                <p:oleObj name="Equation" r:id="rId19" imgW="1587240" imgH="431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80708" y="1081221"/>
                        <a:ext cx="2410707" cy="65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2CF7C-851B-4DB5-809E-074FC09760E2}"/>
                  </a:ext>
                </a:extLst>
              </p:cNvPr>
              <p:cNvSpPr txBox="1"/>
              <p:nvPr/>
            </p:nvSpPr>
            <p:spPr>
              <a:xfrm>
                <a:off x="5523464" y="5375460"/>
                <a:ext cx="3837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derivative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continuous)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2CF7C-851B-4DB5-809E-074FC0976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64" y="5375460"/>
                <a:ext cx="3837174" cy="369332"/>
              </a:xfrm>
              <a:prstGeom prst="rect">
                <a:avLst/>
              </a:prstGeom>
              <a:blipFill>
                <a:blip r:embed="rId21"/>
                <a:stretch>
                  <a:fillRect l="-127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6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900" y="211959"/>
            <a:ext cx="18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Specific Heat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7655" y="3429000"/>
            <a:ext cx="324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36443" y="3387031"/>
            <a:ext cx="4382332" cy="2592928"/>
            <a:chOff x="659836" y="7048500"/>
            <a:chExt cx="4382332" cy="2592928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181102" y="7398290"/>
              <a:ext cx="0" cy="224313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52525" y="8072438"/>
              <a:ext cx="350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55173" y="8062913"/>
              <a:ext cx="0" cy="14668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81102" y="7048500"/>
              <a:ext cx="1047750" cy="102393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195388" y="8084713"/>
              <a:ext cx="1762125" cy="1473625"/>
            </a:xfrm>
            <a:custGeom>
              <a:avLst/>
              <a:gdLst>
                <a:gd name="connsiteX0" fmla="*/ 0 w 1762125"/>
                <a:gd name="connsiteY0" fmla="*/ 11537 h 1473625"/>
                <a:gd name="connsiteX1" fmla="*/ 276225 w 1762125"/>
                <a:gd name="connsiteY1" fmla="*/ 30587 h 1473625"/>
                <a:gd name="connsiteX2" fmla="*/ 747712 w 1762125"/>
                <a:gd name="connsiteY2" fmla="*/ 273475 h 1473625"/>
                <a:gd name="connsiteX3" fmla="*/ 1276350 w 1762125"/>
                <a:gd name="connsiteY3" fmla="*/ 744962 h 1473625"/>
                <a:gd name="connsiteX4" fmla="*/ 1762125 w 1762125"/>
                <a:gd name="connsiteY4" fmla="*/ 1473625 h 14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473625">
                  <a:moveTo>
                    <a:pt x="0" y="11537"/>
                  </a:moveTo>
                  <a:cubicBezTo>
                    <a:pt x="75803" y="-766"/>
                    <a:pt x="151606" y="-13069"/>
                    <a:pt x="276225" y="30587"/>
                  </a:cubicBezTo>
                  <a:cubicBezTo>
                    <a:pt x="400844" y="74243"/>
                    <a:pt x="581025" y="154413"/>
                    <a:pt x="747712" y="273475"/>
                  </a:cubicBezTo>
                  <a:cubicBezTo>
                    <a:pt x="914399" y="392537"/>
                    <a:pt x="1107281" y="544937"/>
                    <a:pt x="1276350" y="744962"/>
                  </a:cubicBezTo>
                  <a:cubicBezTo>
                    <a:pt x="1445419" y="944987"/>
                    <a:pt x="1603772" y="1209306"/>
                    <a:pt x="1762125" y="1473625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209675" y="7805330"/>
              <a:ext cx="2843213" cy="1291045"/>
            </a:xfrm>
            <a:custGeom>
              <a:avLst/>
              <a:gdLst>
                <a:gd name="connsiteX0" fmla="*/ 0 w 2843213"/>
                <a:gd name="connsiteY0" fmla="*/ 262345 h 1291045"/>
                <a:gd name="connsiteX1" fmla="*/ 271463 w 2843213"/>
                <a:gd name="connsiteY1" fmla="*/ 95658 h 1291045"/>
                <a:gd name="connsiteX2" fmla="*/ 585788 w 2843213"/>
                <a:gd name="connsiteY2" fmla="*/ 28983 h 1291045"/>
                <a:gd name="connsiteX3" fmla="*/ 971550 w 2843213"/>
                <a:gd name="connsiteY3" fmla="*/ 408 h 1291045"/>
                <a:gd name="connsiteX4" fmla="*/ 1409700 w 2843213"/>
                <a:gd name="connsiteY4" fmla="*/ 48033 h 1291045"/>
                <a:gd name="connsiteX5" fmla="*/ 1828800 w 2843213"/>
                <a:gd name="connsiteY5" fmla="*/ 195670 h 1291045"/>
                <a:gd name="connsiteX6" fmla="*/ 1966913 w 2843213"/>
                <a:gd name="connsiteY6" fmla="*/ 319495 h 1291045"/>
                <a:gd name="connsiteX7" fmla="*/ 2219325 w 2843213"/>
                <a:gd name="connsiteY7" fmla="*/ 533808 h 1291045"/>
                <a:gd name="connsiteX8" fmla="*/ 2843213 w 2843213"/>
                <a:gd name="connsiteY8" fmla="*/ 1291045 h 1291045"/>
                <a:gd name="connsiteX0" fmla="*/ 0 w 2843213"/>
                <a:gd name="connsiteY0" fmla="*/ 262345 h 1291045"/>
                <a:gd name="connsiteX1" fmla="*/ 271463 w 2843213"/>
                <a:gd name="connsiteY1" fmla="*/ 95658 h 1291045"/>
                <a:gd name="connsiteX2" fmla="*/ 585788 w 2843213"/>
                <a:gd name="connsiteY2" fmla="*/ 28983 h 1291045"/>
                <a:gd name="connsiteX3" fmla="*/ 971550 w 2843213"/>
                <a:gd name="connsiteY3" fmla="*/ 408 h 1291045"/>
                <a:gd name="connsiteX4" fmla="*/ 1409700 w 2843213"/>
                <a:gd name="connsiteY4" fmla="*/ 48033 h 1291045"/>
                <a:gd name="connsiteX5" fmla="*/ 1828800 w 2843213"/>
                <a:gd name="connsiteY5" fmla="*/ 195670 h 1291045"/>
                <a:gd name="connsiteX6" fmla="*/ 2219325 w 2843213"/>
                <a:gd name="connsiteY6" fmla="*/ 533808 h 1291045"/>
                <a:gd name="connsiteX7" fmla="*/ 2843213 w 2843213"/>
                <a:gd name="connsiteY7" fmla="*/ 1291045 h 1291045"/>
                <a:gd name="connsiteX0" fmla="*/ 0 w 2843213"/>
                <a:gd name="connsiteY0" fmla="*/ 262345 h 1291045"/>
                <a:gd name="connsiteX1" fmla="*/ 271463 w 2843213"/>
                <a:gd name="connsiteY1" fmla="*/ 95658 h 1291045"/>
                <a:gd name="connsiteX2" fmla="*/ 585788 w 2843213"/>
                <a:gd name="connsiteY2" fmla="*/ 28983 h 1291045"/>
                <a:gd name="connsiteX3" fmla="*/ 971550 w 2843213"/>
                <a:gd name="connsiteY3" fmla="*/ 408 h 1291045"/>
                <a:gd name="connsiteX4" fmla="*/ 1409700 w 2843213"/>
                <a:gd name="connsiteY4" fmla="*/ 48033 h 1291045"/>
                <a:gd name="connsiteX5" fmla="*/ 1905000 w 2843213"/>
                <a:gd name="connsiteY5" fmla="*/ 262345 h 1291045"/>
                <a:gd name="connsiteX6" fmla="*/ 2219325 w 2843213"/>
                <a:gd name="connsiteY6" fmla="*/ 533808 h 1291045"/>
                <a:gd name="connsiteX7" fmla="*/ 2843213 w 2843213"/>
                <a:gd name="connsiteY7" fmla="*/ 1291045 h 129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213" h="1291045">
                  <a:moveTo>
                    <a:pt x="0" y="262345"/>
                  </a:moveTo>
                  <a:cubicBezTo>
                    <a:pt x="86916" y="198448"/>
                    <a:pt x="173832" y="134552"/>
                    <a:pt x="271463" y="95658"/>
                  </a:cubicBezTo>
                  <a:cubicBezTo>
                    <a:pt x="369094" y="56764"/>
                    <a:pt x="469107" y="44858"/>
                    <a:pt x="585788" y="28983"/>
                  </a:cubicBezTo>
                  <a:cubicBezTo>
                    <a:pt x="702469" y="13108"/>
                    <a:pt x="834231" y="-2767"/>
                    <a:pt x="971550" y="408"/>
                  </a:cubicBezTo>
                  <a:cubicBezTo>
                    <a:pt x="1108869" y="3583"/>
                    <a:pt x="1254125" y="4377"/>
                    <a:pt x="1409700" y="48033"/>
                  </a:cubicBezTo>
                  <a:cubicBezTo>
                    <a:pt x="1565275" y="91689"/>
                    <a:pt x="1770063" y="181383"/>
                    <a:pt x="1905000" y="262345"/>
                  </a:cubicBezTo>
                  <a:cubicBezTo>
                    <a:pt x="2039938" y="343308"/>
                    <a:pt x="2062956" y="362358"/>
                    <a:pt x="2219325" y="533808"/>
                  </a:cubicBezTo>
                  <a:cubicBezTo>
                    <a:pt x="2375694" y="705258"/>
                    <a:pt x="2604294" y="993389"/>
                    <a:pt x="2843213" y="129104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114148" y="8005762"/>
              <a:ext cx="0" cy="133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47605" y="8020039"/>
              <a:ext cx="0" cy="133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35661" y="7136451"/>
                  <a:ext cx="10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𝑙𝑖𝑛𝑒𝑎𝑟</m:t>
                      </m:r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661" y="7136451"/>
                  <a:ext cx="106625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7429" r="-228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18082" y="7717489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082" y="7717489"/>
                  <a:ext cx="25904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3810" r="-238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846345" y="7946213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45" y="7946213"/>
                  <a:ext cx="19582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8125" r="-2812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59836" y="8132609"/>
                  <a:ext cx="3387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36" y="8132609"/>
                  <a:ext cx="33874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4286" r="-14286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32213" y="8643162"/>
                  <a:ext cx="9819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𝑐𝑢𝑏𝑖𝑐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13" y="8643162"/>
                  <a:ext cx="98193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242" r="-4348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4318413" y="8741791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 smtClean="0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30980"/>
              </p:ext>
            </p:extLst>
          </p:nvPr>
        </p:nvGraphicFramePr>
        <p:xfrm>
          <a:off x="6054653" y="453002"/>
          <a:ext cx="2480184" cy="8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18" imgW="1650960" imgH="558720" progId="Equation.DSMT4">
                  <p:embed/>
                </p:oleObj>
              </mc:Choice>
              <mc:Fallback>
                <p:oleObj name="Equation" r:id="rId18" imgW="16509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54653" y="453002"/>
                        <a:ext cx="2480184" cy="839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535797"/>
              </p:ext>
            </p:extLst>
          </p:nvPr>
        </p:nvGraphicFramePr>
        <p:xfrm>
          <a:off x="996881" y="704557"/>
          <a:ext cx="954565" cy="60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20" imgW="622080" imgH="393480" progId="Equation.DSMT4">
                  <p:embed/>
                </p:oleObj>
              </mc:Choice>
              <mc:Fallback>
                <p:oleObj name="Equation" r:id="rId20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6881" y="704557"/>
                        <a:ext cx="954565" cy="603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162023"/>
              </p:ext>
            </p:extLst>
          </p:nvPr>
        </p:nvGraphicFramePr>
        <p:xfrm>
          <a:off x="885912" y="1533071"/>
          <a:ext cx="7873572" cy="90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22" imgW="4876560" imgH="558720" progId="Equation.DSMT4">
                  <p:embed/>
                </p:oleObj>
              </mc:Choice>
              <mc:Fallback>
                <p:oleObj name="Equation" r:id="rId22" imgW="4876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85912" y="1533071"/>
                        <a:ext cx="7873572" cy="90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50553"/>
              </p:ext>
            </p:extLst>
          </p:nvPr>
        </p:nvGraphicFramePr>
        <p:xfrm>
          <a:off x="787100" y="3779952"/>
          <a:ext cx="20526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24" imgW="1155600" imgH="203040" progId="Equation.DSMT4">
                  <p:embed/>
                </p:oleObj>
              </mc:Choice>
              <mc:Fallback>
                <p:oleObj name="Equation" r:id="rId24" imgW="1155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7100" y="3779952"/>
                        <a:ext cx="205263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35582"/>
              </p:ext>
            </p:extLst>
          </p:nvPr>
        </p:nvGraphicFramePr>
        <p:xfrm>
          <a:off x="787100" y="4344441"/>
          <a:ext cx="3208458" cy="71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26" imgW="1892160" imgH="419040" progId="Equation.DSMT4">
                  <p:embed/>
                </p:oleObj>
              </mc:Choice>
              <mc:Fallback>
                <p:oleObj name="Equation" r:id="rId26" imgW="1892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7100" y="4344441"/>
                        <a:ext cx="3208458" cy="71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80020"/>
              </p:ext>
            </p:extLst>
          </p:nvPr>
        </p:nvGraphicFramePr>
        <p:xfrm>
          <a:off x="761309" y="5256352"/>
          <a:ext cx="4283933" cy="81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28" imgW="2679480" imgH="507960" progId="Equation.DSMT4">
                  <p:embed/>
                </p:oleObj>
              </mc:Choice>
              <mc:Fallback>
                <p:oleObj name="Equation" r:id="rId28" imgW="2679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61309" y="5256352"/>
                        <a:ext cx="4283933" cy="81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883390" y="5146250"/>
            <a:ext cx="17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 specific heat is higher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02625" y="2491207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cubic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55744" y="249120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+linear</a:t>
            </a:r>
          </a:p>
        </p:txBody>
      </p:sp>
      <p:sp>
        <p:nvSpPr>
          <p:cNvPr id="3" name="Arc 2"/>
          <p:cNvSpPr/>
          <p:nvPr/>
        </p:nvSpPr>
        <p:spPr>
          <a:xfrm flipH="1">
            <a:off x="5237871" y="844062"/>
            <a:ext cx="1256910" cy="1256713"/>
          </a:xfrm>
          <a:prstGeom prst="arc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1445</Words>
  <Application>Microsoft Office PowerPoint</Application>
  <PresentationFormat>Widescreen</PresentationFormat>
  <Paragraphs>504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65</cp:revision>
  <dcterms:created xsi:type="dcterms:W3CDTF">2019-08-28T19:12:51Z</dcterms:created>
  <dcterms:modified xsi:type="dcterms:W3CDTF">2019-09-10T20:26:25Z</dcterms:modified>
</cp:coreProperties>
</file>